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32"/>
  </p:notesMasterIdLst>
  <p:handoutMasterIdLst>
    <p:handoutMasterId r:id="rId33"/>
  </p:handoutMasterIdLst>
  <p:sldIdLst>
    <p:sldId id="313" r:id="rId2"/>
    <p:sldId id="286" r:id="rId3"/>
    <p:sldId id="321" r:id="rId4"/>
    <p:sldId id="302" r:id="rId5"/>
    <p:sldId id="277" r:id="rId6"/>
    <p:sldId id="304" r:id="rId7"/>
    <p:sldId id="312" r:id="rId8"/>
    <p:sldId id="300" r:id="rId9"/>
    <p:sldId id="291" r:id="rId10"/>
    <p:sldId id="301" r:id="rId11"/>
    <p:sldId id="314" r:id="rId12"/>
    <p:sldId id="299" r:id="rId13"/>
    <p:sldId id="316" r:id="rId14"/>
    <p:sldId id="315" r:id="rId15"/>
    <p:sldId id="322" r:id="rId16"/>
    <p:sldId id="317" r:id="rId17"/>
    <p:sldId id="303" r:id="rId18"/>
    <p:sldId id="305" r:id="rId19"/>
    <p:sldId id="310" r:id="rId20"/>
    <p:sldId id="307" r:id="rId21"/>
    <p:sldId id="309" r:id="rId22"/>
    <p:sldId id="306" r:id="rId23"/>
    <p:sldId id="308" r:id="rId24"/>
    <p:sldId id="311" r:id="rId25"/>
    <p:sldId id="318" r:id="rId26"/>
    <p:sldId id="289" r:id="rId27"/>
    <p:sldId id="319" r:id="rId28"/>
    <p:sldId id="283" r:id="rId29"/>
    <p:sldId id="320" r:id="rId30"/>
    <p:sldId id="263" r:id="rId31"/>
  </p:sldIdLst>
  <p:sldSz cx="9144000" cy="6858000" type="screen4x3"/>
  <p:notesSz cx="68580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BA"/>
    <a:srgbClr val="FF8000"/>
    <a:srgbClr val="FF912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05" autoAdjust="0"/>
    <p:restoredTop sz="91723" autoAdjust="0"/>
  </p:normalViewPr>
  <p:slideViewPr>
    <p:cSldViewPr>
      <p:cViewPr varScale="1">
        <p:scale>
          <a:sx n="118" d="100"/>
          <a:sy n="118" d="100"/>
        </p:scale>
        <p:origin x="9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What Are</a:t>
            </a:r>
            <a:r>
              <a:rPr lang="en-US" baseline="0" dirty="0" smtClean="0"/>
              <a:t> the Most Important Attributes of an Ideal Security leader?</a:t>
            </a:r>
            <a:endParaRPr lang="en-US" dirty="0"/>
          </a:p>
        </c:rich>
      </c:tx>
      <c:overlay val="0"/>
    </c:title>
    <c:autoTitleDeleted val="0"/>
    <c:plotArea>
      <c:layout/>
      <c:barChart>
        <c:barDir val="bar"/>
        <c:grouping val="stack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Reputation for integrity; a code of honor</c:v>
                </c:pt>
                <c:pt idx="1">
                  <c:v>Reputation as a leader in cyber security</c:v>
                </c:pt>
                <c:pt idx="2">
                  <c:v>Known for addressing leading challenges in cyber security</c:v>
                </c:pt>
                <c:pt idx="3">
                  <c:v>Relatively High Compensation Scale</c:v>
                </c:pt>
                <c:pt idx="4">
                  <c:v>Expansive cyber security career opportunities </c:v>
                </c:pt>
                <c:pt idx="5">
                  <c:v>Excellence of leadership </c:v>
                </c:pt>
                <c:pt idx="6">
                  <c:v>Excellence of coworkers</c:v>
                </c:pt>
              </c:strCache>
            </c:strRef>
          </c:cat>
          <c:val>
            <c:numRef>
              <c:f>Sheet1!$B$2:$B$8</c:f>
              <c:numCache>
                <c:formatCode>0%</c:formatCode>
                <c:ptCount val="7"/>
                <c:pt idx="0">
                  <c:v>0.44</c:v>
                </c:pt>
                <c:pt idx="1">
                  <c:v>0.34</c:v>
                </c:pt>
                <c:pt idx="2">
                  <c:v>0.33</c:v>
                </c:pt>
                <c:pt idx="3">
                  <c:v>0.33</c:v>
                </c:pt>
                <c:pt idx="4">
                  <c:v>0.3</c:v>
                </c:pt>
                <c:pt idx="5">
                  <c:v>0.3</c:v>
                </c:pt>
                <c:pt idx="6">
                  <c:v>0.23</c:v>
                </c:pt>
              </c:numCache>
            </c:numRef>
          </c:val>
        </c:ser>
        <c:dLbls>
          <c:showLegendKey val="0"/>
          <c:showVal val="0"/>
          <c:showCatName val="0"/>
          <c:showSerName val="0"/>
          <c:showPercent val="0"/>
          <c:showBubbleSize val="0"/>
        </c:dLbls>
        <c:gapWidth val="150"/>
        <c:overlap val="100"/>
        <c:axId val="311815800"/>
        <c:axId val="311808352"/>
      </c:barChart>
      <c:catAx>
        <c:axId val="311815800"/>
        <c:scaling>
          <c:orientation val="minMax"/>
        </c:scaling>
        <c:delete val="0"/>
        <c:axPos val="l"/>
        <c:numFmt formatCode="General" sourceLinked="0"/>
        <c:majorTickMark val="out"/>
        <c:minorTickMark val="none"/>
        <c:tickLblPos val="nextTo"/>
        <c:crossAx val="311808352"/>
        <c:crosses val="autoZero"/>
        <c:auto val="1"/>
        <c:lblAlgn val="ctr"/>
        <c:lblOffset val="100"/>
        <c:noMultiLvlLbl val="0"/>
      </c:catAx>
      <c:valAx>
        <c:axId val="311808352"/>
        <c:scaling>
          <c:orientation val="minMax"/>
        </c:scaling>
        <c:delete val="0"/>
        <c:axPos val="b"/>
        <c:majorGridlines/>
        <c:numFmt formatCode="0%" sourceLinked="1"/>
        <c:majorTickMark val="out"/>
        <c:minorTickMark val="none"/>
        <c:tickLblPos val="nextTo"/>
        <c:crossAx val="311815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0EA31339-9F1D-488B-97E4-892BA55AF7F5}" type="datetimeFigureOut">
              <a:rPr lang="en-US" smtClean="0"/>
              <a:t>11/13/2014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FCC54C5-51B2-4C62-B76F-FA16E1D2DF83}" type="slidenum">
              <a:rPr lang="en-US" smtClean="0"/>
              <a:t>‹#›</a:t>
            </a:fld>
            <a:endParaRPr lang="en-US"/>
          </a:p>
        </p:txBody>
      </p:sp>
    </p:spTree>
    <p:extLst>
      <p:ext uri="{BB962C8B-B14F-4D97-AF65-F5344CB8AC3E}">
        <p14:creationId xmlns:p14="http://schemas.microsoft.com/office/powerpoint/2010/main" val="71967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66F0EDE-9BB0-4A24-BD40-567ED5051D2C}" type="datetimeFigureOut">
              <a:rPr lang="en-US" smtClean="0"/>
              <a:pPr/>
              <a:t>11/13/2014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D88ECE0-ECAA-40DB-8F26-EE4B656F9441}" type="slidenum">
              <a:rPr lang="en-US" smtClean="0"/>
              <a:pPr/>
              <a:t>‹#›</a:t>
            </a:fld>
            <a:endParaRPr lang="en-US"/>
          </a:p>
        </p:txBody>
      </p:sp>
    </p:spTree>
    <p:extLst>
      <p:ext uri="{BB962C8B-B14F-4D97-AF65-F5344CB8AC3E}">
        <p14:creationId xmlns:p14="http://schemas.microsoft.com/office/powerpoint/2010/main" val="254479374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71ECD-548C-4A47-9E7B-840433EA77B4}" type="slidenum">
              <a:rPr lang="en-US" smtClean="0"/>
              <a:t>1</a:t>
            </a:fld>
            <a:endParaRPr lang="en-US"/>
          </a:p>
        </p:txBody>
      </p:sp>
    </p:spTree>
    <p:extLst>
      <p:ext uri="{BB962C8B-B14F-4D97-AF65-F5344CB8AC3E}">
        <p14:creationId xmlns:p14="http://schemas.microsoft.com/office/powerpoint/2010/main" val="147352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800" b="0" i="0" kern="1200" dirty="0" smtClean="0">
                <a:solidFill>
                  <a:schemeClr val="tx1"/>
                </a:solidFill>
                <a:effectLst/>
                <a:latin typeface="+mn-lt"/>
                <a:ea typeface="+mn-ea"/>
                <a:cs typeface="+mn-cs"/>
              </a:rPr>
              <a:t>CISO personnel with experience of less than ten years will find salaries at a major corporation that range from $140,000 to $150,000 per year. After 10 years, salaries typically jump to $160,000 and may climb to $180,000 with appropriate experience and advanced education such as a postgraduate degree. These figures are based on national averages and vary according to the size of the company and the type of business. The ideal employer of a Director of Security realizes the importance of a full-time officer and allows a budget priority for their employment.</a:t>
            </a:r>
            <a:endParaRPr lang="en-US" sz="1800"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10</a:t>
            </a:fld>
            <a:endParaRPr lang="en-US"/>
          </a:p>
        </p:txBody>
      </p:sp>
    </p:spTree>
    <p:extLst>
      <p:ext uri="{BB962C8B-B14F-4D97-AF65-F5344CB8AC3E}">
        <p14:creationId xmlns:p14="http://schemas.microsoft.com/office/powerpoint/2010/main" val="360275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Women have the potential to change the future of security. </a:t>
            </a:r>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11</a:t>
            </a:fld>
            <a:endParaRPr lang="en-US"/>
          </a:p>
        </p:txBody>
      </p:sp>
    </p:spTree>
    <p:extLst>
      <p:ext uri="{BB962C8B-B14F-4D97-AF65-F5344CB8AC3E}">
        <p14:creationId xmlns:p14="http://schemas.microsoft.com/office/powerpoint/2010/main" val="35445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indent="0">
              <a:buFont typeface="Wingdings"/>
              <a:buNone/>
            </a:pPr>
            <a:r>
              <a:rPr lang="en-US" dirty="0" smtClean="0">
                <a:sym typeface="Wingdings" panose="05000000000000000000" pitchFamily="2" charset="2"/>
              </a:rPr>
              <a:t>-- Steve Katz – Citigroup – Chief Information Security Officer – 1995</a:t>
            </a:r>
          </a:p>
          <a:p>
            <a:pPr marL="0" indent="0">
              <a:buFont typeface="Wingdings"/>
              <a:buNone/>
            </a:pPr>
            <a:r>
              <a:rPr lang="en-US" dirty="0" smtClean="0">
                <a:sym typeface="Wingdings" panose="05000000000000000000" pitchFamily="2" charset="2"/>
              </a:rPr>
              <a:t>-- Rhonda MacLean – Bank of America</a:t>
            </a:r>
            <a:r>
              <a:rPr lang="en-US" baseline="0" dirty="0" smtClean="0">
                <a:sym typeface="Wingdings" panose="05000000000000000000" pitchFamily="2" charset="2"/>
              </a:rPr>
              <a:t> – G</a:t>
            </a:r>
            <a:r>
              <a:rPr lang="en-US" dirty="0" smtClean="0">
                <a:sym typeface="Wingdings" panose="05000000000000000000" pitchFamily="2" charset="2"/>
              </a:rPr>
              <a:t>lobal Chief Information Security Officer</a:t>
            </a:r>
            <a:r>
              <a:rPr lang="en-US" baseline="0" dirty="0" smtClean="0">
                <a:sym typeface="Wingdings" panose="05000000000000000000" pitchFamily="2" charset="2"/>
              </a:rPr>
              <a:t> – 1996</a:t>
            </a:r>
          </a:p>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12</a:t>
            </a:fld>
            <a:endParaRPr lang="en-US"/>
          </a:p>
        </p:txBody>
      </p:sp>
    </p:spTree>
    <p:extLst>
      <p:ext uri="{BB962C8B-B14F-4D97-AF65-F5344CB8AC3E}">
        <p14:creationId xmlns:p14="http://schemas.microsoft.com/office/powerpoint/2010/main" val="1469657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13</a:t>
            </a:fld>
            <a:endParaRPr lang="en-US"/>
          </a:p>
        </p:txBody>
      </p:sp>
    </p:spTree>
    <p:extLst>
      <p:ext uri="{BB962C8B-B14F-4D97-AF65-F5344CB8AC3E}">
        <p14:creationId xmlns:p14="http://schemas.microsoft.com/office/powerpoint/2010/main" val="28646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career in security is one which has continuous challenges to be solved.  The perpetrators are so different than they were even a year ago.  This is a fast changing industry.  Holes are plugged and new ones found every day.   Finding the security holes and taking advantage of them has become a lucrative business.  Drug cartels and all other criminal types have become very tech savvy.    Whether it’s brazen site take downs or small filtering of  10 or 40 cents every credit card transaction.  They are fueled by lots of money, available work forces with time on their hands and a level of technical expertise that has been developed over years of screen time.  Secret, hidden paths of communication, This ‘</a:t>
            </a:r>
            <a:r>
              <a:rPr lang="en-US" sz="1200" kern="1200" dirty="0" err="1" smtClean="0">
                <a:solidFill>
                  <a:schemeClr val="tx1"/>
                </a:solidFill>
                <a:effectLst/>
                <a:latin typeface="+mn-lt"/>
                <a:ea typeface="+mn-ea"/>
                <a:cs typeface="+mn-cs"/>
              </a:rPr>
              <a:t>darknet</a:t>
            </a:r>
            <a:r>
              <a:rPr lang="en-US" sz="1200" kern="1200" dirty="0" smtClean="0">
                <a:solidFill>
                  <a:schemeClr val="tx1"/>
                </a:solidFill>
                <a:effectLst/>
                <a:latin typeface="+mn-lt"/>
                <a:ea typeface="+mn-ea"/>
                <a:cs typeface="+mn-cs"/>
              </a:rPr>
              <a:t>’ is growing at more than 40% every year.</a:t>
            </a:r>
          </a:p>
          <a:p>
            <a:pPr marL="0" marR="0" indent="0" algn="l" defTabSz="91437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37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means keeping up with the trends, whether on the technical side or the sales and marketing side is the most important thing.  Keeping up on the news, the latest trends and networking with those in the know.  Staying relevant.  Balancing and networking with the right groups becomes very important.  The community is starting to band together to share and try to get ahead of the threats.  Sharing threat information is getting to be more commonplace.  For women in particular there are also starting to be groups where you can network and get information and knowledge.</a:t>
            </a:r>
          </a:p>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14</a:t>
            </a:fld>
            <a:endParaRPr lang="en-US"/>
          </a:p>
        </p:txBody>
      </p:sp>
    </p:spTree>
    <p:extLst>
      <p:ext uri="{BB962C8B-B14F-4D97-AF65-F5344CB8AC3E}">
        <p14:creationId xmlns:p14="http://schemas.microsoft.com/office/powerpoint/2010/main" val="361488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15</a:t>
            </a:fld>
            <a:endParaRPr lang="en-US"/>
          </a:p>
        </p:txBody>
      </p:sp>
    </p:spTree>
    <p:extLst>
      <p:ext uri="{BB962C8B-B14F-4D97-AF65-F5344CB8AC3E}">
        <p14:creationId xmlns:p14="http://schemas.microsoft.com/office/powerpoint/2010/main" val="326300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800" dirty="0" smtClean="0"/>
              <a:t>I’m sure</a:t>
            </a:r>
            <a:r>
              <a:rPr lang="en-US" sz="1800" baseline="0" dirty="0" smtClean="0"/>
              <a:t> there are many of you sitting </a:t>
            </a:r>
            <a:r>
              <a:rPr lang="en-US" sz="1800" dirty="0" smtClean="0"/>
              <a:t>in</a:t>
            </a:r>
            <a:r>
              <a:rPr lang="en-US" sz="1800" baseline="0" dirty="0" smtClean="0"/>
              <a:t> the audience wondering if it is even possible for a female in an entry level position to grow into one of the industry’s most influential leaders. Well, I’m here to show you the perfect example. On this slide you see photos of Anne </a:t>
            </a:r>
            <a:r>
              <a:rPr lang="en-US" sz="1800" baseline="0" dirty="0" err="1" smtClean="0"/>
              <a:t>Kuhns</a:t>
            </a:r>
            <a:r>
              <a:rPr lang="en-US" sz="1800" baseline="0" dirty="0" smtClean="0"/>
              <a:t>, retired Chief Information Security Officer for The Walt Disney Company. These photos represent her journey from her start at Disney, her progress into leadership, and finally her last day on the job. Anne has been one of the greatest examples of leadership and vision that the industry has ever known, but because I could not do her story justice - she is here to tell you herself. Anne, will you please join me. </a:t>
            </a:r>
            <a:endParaRPr lang="en-US" sz="1800"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16</a:t>
            </a:fld>
            <a:endParaRPr lang="en-US"/>
          </a:p>
        </p:txBody>
      </p:sp>
    </p:spTree>
    <p:extLst>
      <p:ext uri="{BB962C8B-B14F-4D97-AF65-F5344CB8AC3E}">
        <p14:creationId xmlns:p14="http://schemas.microsoft.com/office/powerpoint/2010/main" val="84016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Most</a:t>
            </a:r>
            <a:r>
              <a:rPr lang="en-US" baseline="0" dirty="0" smtClean="0"/>
              <a:t> people talk about all the limitations to being a female in technology, but being a woman can give you an edge. Use your gender to your advantage!</a:t>
            </a:r>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17</a:t>
            </a:fld>
            <a:endParaRPr lang="en-US"/>
          </a:p>
        </p:txBody>
      </p:sp>
    </p:spTree>
    <p:extLst>
      <p:ext uri="{BB962C8B-B14F-4D97-AF65-F5344CB8AC3E}">
        <p14:creationId xmlns:p14="http://schemas.microsoft.com/office/powerpoint/2010/main" val="1098469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18</a:t>
            </a:fld>
            <a:endParaRPr lang="en-US"/>
          </a:p>
        </p:txBody>
      </p:sp>
    </p:spTree>
    <p:extLst>
      <p:ext uri="{BB962C8B-B14F-4D97-AF65-F5344CB8AC3E}">
        <p14:creationId xmlns:p14="http://schemas.microsoft.com/office/powerpoint/2010/main" val="102108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19</a:t>
            </a:fld>
            <a:endParaRPr lang="en-US"/>
          </a:p>
        </p:txBody>
      </p:sp>
    </p:spTree>
    <p:extLst>
      <p:ext uri="{BB962C8B-B14F-4D97-AF65-F5344CB8AC3E}">
        <p14:creationId xmlns:p14="http://schemas.microsoft.com/office/powerpoint/2010/main" val="90096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a:t>
            </a:fld>
            <a:endParaRPr lang="en-US"/>
          </a:p>
        </p:txBody>
      </p:sp>
    </p:spTree>
    <p:extLst>
      <p:ext uri="{BB962C8B-B14F-4D97-AF65-F5344CB8AC3E}">
        <p14:creationId xmlns:p14="http://schemas.microsoft.com/office/powerpoint/2010/main" val="1213204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20</a:t>
            </a:fld>
            <a:endParaRPr lang="en-US"/>
          </a:p>
        </p:txBody>
      </p:sp>
    </p:spTree>
    <p:extLst>
      <p:ext uri="{BB962C8B-B14F-4D97-AF65-F5344CB8AC3E}">
        <p14:creationId xmlns:p14="http://schemas.microsoft.com/office/powerpoint/2010/main" val="22989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21</a:t>
            </a:fld>
            <a:endParaRPr lang="en-US"/>
          </a:p>
        </p:txBody>
      </p:sp>
    </p:spTree>
    <p:extLst>
      <p:ext uri="{BB962C8B-B14F-4D97-AF65-F5344CB8AC3E}">
        <p14:creationId xmlns:p14="http://schemas.microsoft.com/office/powerpoint/2010/main" val="564900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22</a:t>
            </a:fld>
            <a:endParaRPr lang="en-US"/>
          </a:p>
        </p:txBody>
      </p:sp>
    </p:spTree>
    <p:extLst>
      <p:ext uri="{BB962C8B-B14F-4D97-AF65-F5344CB8AC3E}">
        <p14:creationId xmlns:p14="http://schemas.microsoft.com/office/powerpoint/2010/main" val="2650704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23</a:t>
            </a:fld>
            <a:endParaRPr lang="en-US"/>
          </a:p>
        </p:txBody>
      </p:sp>
    </p:spTree>
    <p:extLst>
      <p:ext uri="{BB962C8B-B14F-4D97-AF65-F5344CB8AC3E}">
        <p14:creationId xmlns:p14="http://schemas.microsoft.com/office/powerpoint/2010/main" val="3161219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24</a:t>
            </a:fld>
            <a:endParaRPr lang="en-US"/>
          </a:p>
        </p:txBody>
      </p:sp>
    </p:spTree>
    <p:extLst>
      <p:ext uri="{BB962C8B-B14F-4D97-AF65-F5344CB8AC3E}">
        <p14:creationId xmlns:p14="http://schemas.microsoft.com/office/powerpoint/2010/main" val="4216377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Women have the potential to change the future of security. </a:t>
            </a:r>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25</a:t>
            </a:fld>
            <a:endParaRPr lang="en-US"/>
          </a:p>
        </p:txBody>
      </p:sp>
    </p:spTree>
    <p:extLst>
      <p:ext uri="{BB962C8B-B14F-4D97-AF65-F5344CB8AC3E}">
        <p14:creationId xmlns:p14="http://schemas.microsoft.com/office/powerpoint/2010/main" val="3567671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26</a:t>
            </a:fld>
            <a:endParaRPr lang="en-US"/>
          </a:p>
        </p:txBody>
      </p:sp>
    </p:spTree>
    <p:extLst>
      <p:ext uri="{BB962C8B-B14F-4D97-AF65-F5344CB8AC3E}">
        <p14:creationId xmlns:p14="http://schemas.microsoft.com/office/powerpoint/2010/main" val="1487614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27</a:t>
            </a:fld>
            <a:endParaRPr lang="en-US"/>
          </a:p>
        </p:txBody>
      </p:sp>
    </p:spTree>
    <p:extLst>
      <p:ext uri="{BB962C8B-B14F-4D97-AF65-F5344CB8AC3E}">
        <p14:creationId xmlns:p14="http://schemas.microsoft.com/office/powerpoint/2010/main" val="3380889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28</a:t>
            </a:fld>
            <a:endParaRPr lang="en-US"/>
          </a:p>
        </p:txBody>
      </p:sp>
    </p:spTree>
    <p:extLst>
      <p:ext uri="{BB962C8B-B14F-4D97-AF65-F5344CB8AC3E}">
        <p14:creationId xmlns:p14="http://schemas.microsoft.com/office/powerpoint/2010/main" val="3906272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
            </a:r>
            <a:br>
              <a:rPr lang="en-US" dirty="0" smtClean="0"/>
            </a:br>
            <a:r>
              <a:rPr lang="en-US" dirty="0" smtClean="0"/>
              <a:t>Remember: </a:t>
            </a:r>
            <a:r>
              <a:rPr lang="en-US" baseline="0" dirty="0" smtClean="0"/>
              <a:t>Nothing matters more than integrity. Be the leader they want to work for. </a:t>
            </a:r>
          </a:p>
          <a:p>
            <a:endParaRPr lang="en-US" baseline="0" dirty="0" smtClean="0"/>
          </a:p>
          <a:p>
            <a:r>
              <a:rPr lang="en-US" baseline="0" dirty="0" smtClean="0"/>
              <a:t>Utilize your network for referrals. Build your network via T.E.N. &amp; ISE Programs.</a:t>
            </a:r>
          </a:p>
          <a:p>
            <a:endParaRPr lang="en-US" baseline="0" dirty="0" smtClean="0"/>
          </a:p>
          <a:p>
            <a:r>
              <a:rPr lang="en-US" dirty="0" smtClean="0"/>
              <a:t>Bring HR into the security conversation. Have recruiters</a:t>
            </a:r>
            <a:r>
              <a:rPr lang="en-US" baseline="0" dirty="0" smtClean="0"/>
              <a:t> sit in at meetings on projects to be lead. Have them learn the language and needs of your security organization. </a:t>
            </a:r>
          </a:p>
          <a:p>
            <a:endParaRPr lang="en-US" baseline="0" dirty="0" smtClean="0"/>
          </a:p>
          <a:p>
            <a:r>
              <a:rPr lang="en-US" baseline="0" dirty="0" smtClean="0"/>
              <a:t>Learn how to better articulate your needs to the board and hiring team. Position security as a business enabler. Advocate for the funding needed to hire the right people by articulating that security is one of your top priorities.</a:t>
            </a:r>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29</a:t>
            </a:fld>
            <a:endParaRPr lang="en-US"/>
          </a:p>
        </p:txBody>
      </p:sp>
    </p:spTree>
    <p:extLst>
      <p:ext uri="{BB962C8B-B14F-4D97-AF65-F5344CB8AC3E}">
        <p14:creationId xmlns:p14="http://schemas.microsoft.com/office/powerpoint/2010/main" val="111744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What did</a:t>
            </a:r>
            <a:r>
              <a:rPr lang="en-US" baseline="0" dirty="0" smtClean="0"/>
              <a:t> you want to be when you grew up?  I bet none of you thought you wanted to be Information Security!</a:t>
            </a:r>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3</a:t>
            </a:fld>
            <a:endParaRPr lang="en-US"/>
          </a:p>
        </p:txBody>
      </p:sp>
    </p:spTree>
    <p:extLst>
      <p:ext uri="{BB962C8B-B14F-4D97-AF65-F5344CB8AC3E}">
        <p14:creationId xmlns:p14="http://schemas.microsoft.com/office/powerpoint/2010/main" val="2530895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8ECE0-ECAA-40DB-8F26-EE4B656F9441}" type="slidenum">
              <a:rPr lang="en-US" smtClean="0"/>
              <a:pPr/>
              <a:t>30</a:t>
            </a:fld>
            <a:endParaRPr lang="en-US"/>
          </a:p>
        </p:txBody>
      </p:sp>
    </p:spTree>
    <p:extLst>
      <p:ext uri="{BB962C8B-B14F-4D97-AF65-F5344CB8AC3E}">
        <p14:creationId xmlns:p14="http://schemas.microsoft.com/office/powerpoint/2010/main" val="224909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Now is the time to build</a:t>
            </a:r>
            <a:r>
              <a:rPr lang="en-US" baseline="0" dirty="0" smtClean="0"/>
              <a:t> for the future. </a:t>
            </a:r>
            <a:r>
              <a:rPr lang="en-US" dirty="0" smtClean="0"/>
              <a:t>No</a:t>
            </a:r>
            <a:r>
              <a:rPr lang="en-US" baseline="0" dirty="0" smtClean="0"/>
              <a:t> longer a career for only men. Women have a lot to bring to the table. </a:t>
            </a:r>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4</a:t>
            </a:fld>
            <a:endParaRPr lang="en-US"/>
          </a:p>
        </p:txBody>
      </p:sp>
    </p:spTree>
    <p:extLst>
      <p:ext uri="{BB962C8B-B14F-4D97-AF65-F5344CB8AC3E}">
        <p14:creationId xmlns:p14="http://schemas.microsoft.com/office/powerpoint/2010/main" val="21548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5</a:t>
            </a:fld>
            <a:endParaRPr lang="en-US"/>
          </a:p>
        </p:txBody>
      </p:sp>
    </p:spTree>
    <p:extLst>
      <p:ext uri="{BB962C8B-B14F-4D97-AF65-F5344CB8AC3E}">
        <p14:creationId xmlns:p14="http://schemas.microsoft.com/office/powerpoint/2010/main" val="190277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Women have the potential to change the future of security. </a:t>
            </a:r>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6</a:t>
            </a:fld>
            <a:endParaRPr lang="en-US"/>
          </a:p>
        </p:txBody>
      </p:sp>
    </p:spTree>
    <p:extLst>
      <p:ext uri="{BB962C8B-B14F-4D97-AF65-F5344CB8AC3E}">
        <p14:creationId xmlns:p14="http://schemas.microsoft.com/office/powerpoint/2010/main" val="253089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spcBef>
                <a:spcPts val="600"/>
              </a:spcBef>
              <a:spcAft>
                <a:spcPts val="600"/>
              </a:spcAft>
              <a:buFont typeface="Arial"/>
              <a:buChar char="•"/>
              <a:defRPr/>
            </a:pPr>
            <a:endParaRPr lang="en-US" dirty="0" smtClean="0"/>
          </a:p>
        </p:txBody>
      </p:sp>
      <p:sp>
        <p:nvSpPr>
          <p:cNvPr id="4" name="Slide Number Placeholder 3"/>
          <p:cNvSpPr>
            <a:spLocks noGrp="1"/>
          </p:cNvSpPr>
          <p:nvPr>
            <p:ph type="sldNum" sz="quarter" idx="10"/>
          </p:nvPr>
        </p:nvSpPr>
        <p:spPr/>
        <p:txBody>
          <a:bodyPr/>
          <a:lstStyle/>
          <a:p>
            <a:fld id="{0D88ECE0-ECAA-40DB-8F26-EE4B656F9441}" type="slidenum">
              <a:rPr lang="en-US" smtClean="0"/>
              <a:pPr/>
              <a:t>7</a:t>
            </a:fld>
            <a:endParaRPr lang="en-US"/>
          </a:p>
        </p:txBody>
      </p:sp>
    </p:spTree>
    <p:extLst>
      <p:ext uri="{BB962C8B-B14F-4D97-AF65-F5344CB8AC3E}">
        <p14:creationId xmlns:p14="http://schemas.microsoft.com/office/powerpoint/2010/main" val="348922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ECE0-ECAA-40DB-8F26-EE4B656F9441}" type="slidenum">
              <a:rPr lang="en-US" smtClean="0"/>
              <a:pPr/>
              <a:t>8</a:t>
            </a:fld>
            <a:endParaRPr lang="en-US"/>
          </a:p>
        </p:txBody>
      </p:sp>
    </p:spTree>
    <p:extLst>
      <p:ext uri="{BB962C8B-B14F-4D97-AF65-F5344CB8AC3E}">
        <p14:creationId xmlns:p14="http://schemas.microsoft.com/office/powerpoint/2010/main" val="124769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8ECE0-ECAA-40DB-8F26-EE4B656F9441}" type="slidenum">
              <a:rPr lang="en-US" smtClean="0"/>
              <a:pPr/>
              <a:t>9</a:t>
            </a:fld>
            <a:endParaRPr lang="en-US"/>
          </a:p>
        </p:txBody>
      </p:sp>
    </p:spTree>
    <p:extLst>
      <p:ext uri="{BB962C8B-B14F-4D97-AF65-F5344CB8AC3E}">
        <p14:creationId xmlns:p14="http://schemas.microsoft.com/office/powerpoint/2010/main" val="184320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t>11/13/2014</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96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t>11/13/2014</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072635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t>11/13/2014</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554911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3" y="4953000"/>
            <a:ext cx="9141619" cy="190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7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822964" y="6459791"/>
            <a:ext cx="1854203" cy="365125"/>
          </a:xfrm>
          <a:prstGeom prst="rect">
            <a:avLst/>
          </a:prstGeom>
        </p:spPr>
        <p:txBody>
          <a:bodyPr/>
          <a:lstStyle/>
          <a:p>
            <a:fld id="{36FA57B2-2DAF-46C7-BC57-C31F9B8C4D6B}" type="datetime1">
              <a:rPr lang="en-US" smtClean="0"/>
              <a:t>11/13/2014</a:t>
            </a:fld>
            <a:endParaRPr lang="en-US"/>
          </a:p>
        </p:txBody>
      </p:sp>
      <p:sp>
        <p:nvSpPr>
          <p:cNvPr id="6" name="Footer Placeholder 5"/>
          <p:cNvSpPr>
            <a:spLocks noGrp="1"/>
          </p:cNvSpPr>
          <p:nvPr>
            <p:ph type="ftr" sz="quarter" idx="11"/>
          </p:nvPr>
        </p:nvSpPr>
        <p:spPr>
          <a:xfrm>
            <a:off x="2764640" y="6459791"/>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7" y="6459791"/>
            <a:ext cx="984019" cy="365125"/>
          </a:xfrm>
          <a:prstGeom prst="rect">
            <a:avLst/>
          </a:prstGeom>
        </p:spPr>
        <p:txBody>
          <a:bodyPr/>
          <a:lstStyle/>
          <a:p>
            <a:fld id="{A837E605-5363-435A-8153-65B5581A705B}" type="slidenum">
              <a:rPr lang="en-US" smtClean="0"/>
              <a:pPr/>
              <a:t>‹#›</a:t>
            </a:fld>
            <a:endParaRPr lang="en-US"/>
          </a:p>
        </p:txBody>
      </p:sp>
    </p:spTree>
    <p:extLst>
      <p:ext uri="{BB962C8B-B14F-4D97-AF65-F5344CB8AC3E}">
        <p14:creationId xmlns:p14="http://schemas.microsoft.com/office/powerpoint/2010/main" val="2222483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8" name="Rectangle 7"/>
          <p:cNvSpPr/>
          <p:nvPr userDrawn="1"/>
        </p:nvSpPr>
        <p:spPr>
          <a:xfrm>
            <a:off x="3" y="4953000"/>
            <a:ext cx="9141619" cy="190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7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822964" y="6459791"/>
            <a:ext cx="1854203" cy="365125"/>
          </a:xfrm>
          <a:prstGeom prst="rect">
            <a:avLst/>
          </a:prstGeom>
        </p:spPr>
        <p:txBody>
          <a:bodyPr/>
          <a:lstStyle/>
          <a:p>
            <a:fld id="{36FA57B2-2DAF-46C7-BC57-C31F9B8C4D6B}" type="datetime1">
              <a:rPr lang="en-US" smtClean="0"/>
              <a:t>11/13/2014</a:t>
            </a:fld>
            <a:endParaRPr lang="en-US"/>
          </a:p>
        </p:txBody>
      </p:sp>
      <p:sp>
        <p:nvSpPr>
          <p:cNvPr id="6" name="Footer Placeholder 5"/>
          <p:cNvSpPr>
            <a:spLocks noGrp="1"/>
          </p:cNvSpPr>
          <p:nvPr>
            <p:ph type="ftr" sz="quarter" idx="11"/>
          </p:nvPr>
        </p:nvSpPr>
        <p:spPr>
          <a:xfrm>
            <a:off x="2764640" y="6459791"/>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7" y="6459791"/>
            <a:ext cx="984019" cy="365125"/>
          </a:xfrm>
          <a:prstGeom prst="rect">
            <a:avLst/>
          </a:prstGeom>
        </p:spPr>
        <p:txBody>
          <a:bodyPr/>
          <a:lstStyle/>
          <a:p>
            <a:fld id="{A837E605-5363-435A-8153-65B5581A705B}" type="slidenum">
              <a:rPr lang="en-US" smtClean="0"/>
              <a:pPr/>
              <a:t>‹#›</a:t>
            </a:fld>
            <a:endParaRPr lang="en-US"/>
          </a:p>
        </p:txBody>
      </p:sp>
    </p:spTree>
    <p:extLst>
      <p:ext uri="{BB962C8B-B14F-4D97-AF65-F5344CB8AC3E}">
        <p14:creationId xmlns:p14="http://schemas.microsoft.com/office/powerpoint/2010/main" val="312527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998" y="286605"/>
            <a:ext cx="8001002" cy="780196"/>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A3E28D29-1ECB-41DF-951B-2A23F95AD026}" type="datetimeFigureOut">
              <a:rPr lang="en-US" dirty="0"/>
              <a:t>11/13/2014</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69482" y="6459786"/>
            <a:ext cx="984019" cy="365125"/>
          </a:xfrm>
          <a:prstGeom prst="rect">
            <a:avLst/>
          </a:prstGeom>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122396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t>11/13/2014</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64444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t>11/13/2014</a:t>
            </a:fld>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221103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t>11/13/2014</a:t>
            </a:fld>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178472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t>11/13/2014</a:t>
            </a:fld>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047263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pPr/>
              <a:t>11/13/2014</a:t>
            </a:fld>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41819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96DFF08F-DC6B-4601-B491-B0F83F6DD2DA}" type="datetimeFigureOut">
              <a:rPr lang="en-US" dirty="0"/>
              <a:pPr/>
              <a:t>11/13/2014</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969482" y="6459786"/>
            <a:ext cx="984019"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77130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96DFF08F-DC6B-4601-B491-B0F83F6DD2DA}" type="datetimeFigureOut">
              <a:rPr lang="en-US" dirty="0"/>
              <a:t>11/13/2014</a:t>
            </a:fld>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969482"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341536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143005" y="228600"/>
            <a:ext cx="8001001" cy="838200"/>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4"/>
            <a:ext cx="9144001" cy="73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2998" y="286605"/>
            <a:ext cx="7223762" cy="7801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2998" y="1295399"/>
            <a:ext cx="7810502" cy="4912901"/>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TEN-logo"/>
          <p:cNvPicPr>
            <a:picLocks noChangeAspect="1" noChangeArrowheads="1"/>
          </p:cNvPicPr>
          <p:nvPr userDrawn="1"/>
        </p:nvPicPr>
        <p:blipFill>
          <a:blip r:embed="rId15" cstate="print"/>
          <a:srcRect/>
          <a:stretch>
            <a:fillRect/>
          </a:stretch>
        </p:blipFill>
        <p:spPr bwMode="auto">
          <a:xfrm>
            <a:off x="240443" y="6248400"/>
            <a:ext cx="469692" cy="465535"/>
          </a:xfrm>
          <a:prstGeom prst="rect">
            <a:avLst/>
          </a:prstGeom>
          <a:noFill/>
          <a:ln w="9525">
            <a:noFill/>
            <a:miter lim="800000"/>
            <a:headEnd/>
            <a:tailEnd/>
          </a:ln>
        </p:spPr>
      </p:pic>
      <p:sp>
        <p:nvSpPr>
          <p:cNvPr id="14" name="Footer Placeholder 4"/>
          <p:cNvSpPr txBox="1">
            <a:spLocks/>
          </p:cNvSpPr>
          <p:nvPr userDrawn="1"/>
        </p:nvSpPr>
        <p:spPr>
          <a:xfrm>
            <a:off x="685800" y="6461131"/>
            <a:ext cx="1428750" cy="319952"/>
          </a:xfrm>
          <a:prstGeom prst="rect">
            <a:avLst/>
          </a:prstGeom>
        </p:spPr>
        <p:txBody>
          <a:bodyPr/>
          <a:lstStyle>
            <a:lvl1pPr>
              <a:defRPr sz="1000"/>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smtClean="0">
                <a:ln>
                  <a:noFill/>
                </a:ln>
                <a:solidFill>
                  <a:schemeClr val="bg1"/>
                </a:solidFill>
                <a:effectLst/>
                <a:uLnTx/>
                <a:uFillTx/>
                <a:latin typeface="+mn-lt"/>
                <a:ea typeface="+mn-ea"/>
                <a:cs typeface="+mn-cs"/>
              </a:rPr>
              <a:t>T.E.N. &amp; ISE</a:t>
            </a:r>
            <a:r>
              <a:rPr lang="en-US" sz="750" b="1" kern="1200" dirty="0" smtClean="0">
                <a:solidFill>
                  <a:schemeClr val="bg1"/>
                </a:solidFill>
                <a:effectLst/>
                <a:latin typeface="+mn-lt"/>
                <a:ea typeface="+mn-ea"/>
                <a:cs typeface="+mn-cs"/>
              </a:rPr>
              <a:t>®</a:t>
            </a:r>
            <a:r>
              <a:rPr lang="en-US" sz="750" b="1" kern="1200" baseline="0" dirty="0" smtClean="0">
                <a:solidFill>
                  <a:schemeClr val="bg1"/>
                </a:solidFill>
                <a:effectLst/>
                <a:latin typeface="+mn-lt"/>
                <a:ea typeface="+mn-ea"/>
                <a:cs typeface="+mn-cs"/>
              </a:rPr>
              <a:t> </a:t>
            </a:r>
            <a:r>
              <a:rPr kumimoji="0" lang="en-US" sz="825" b="1" i="0" u="none" strike="noStrike" kern="1200" cap="none" spc="0" normalizeH="0" baseline="0" noProof="0" dirty="0" smtClean="0">
                <a:ln>
                  <a:noFill/>
                </a:ln>
                <a:solidFill>
                  <a:schemeClr val="bg1"/>
                </a:solidFill>
                <a:effectLst/>
                <a:uLnTx/>
                <a:uFillTx/>
                <a:latin typeface="+mn-lt"/>
                <a:ea typeface="+mn-ea"/>
                <a:cs typeface="+mn-cs"/>
              </a:rPr>
              <a:t>Programs</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Rectangle 14"/>
          <p:cNvSpPr/>
          <p:nvPr userDrawn="1"/>
        </p:nvSpPr>
        <p:spPr>
          <a:xfrm>
            <a:off x="1143001" y="228603"/>
            <a:ext cx="8001002" cy="65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ooter Placeholder 4"/>
          <p:cNvSpPr txBox="1">
            <a:spLocks/>
          </p:cNvSpPr>
          <p:nvPr userDrawn="1"/>
        </p:nvSpPr>
        <p:spPr>
          <a:xfrm>
            <a:off x="7905750" y="6461848"/>
            <a:ext cx="1009650" cy="319952"/>
          </a:xfrm>
          <a:prstGeom prst="rect">
            <a:avLst/>
          </a:prstGeom>
        </p:spPr>
        <p:txBody>
          <a:bodyPr/>
          <a:lstStyle>
            <a:lvl1pPr>
              <a:defRPr sz="1000"/>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smtClean="0">
                <a:ln>
                  <a:noFill/>
                </a:ln>
                <a:solidFill>
                  <a:schemeClr val="bg1"/>
                </a:solidFill>
                <a:effectLst/>
                <a:uLnTx/>
                <a:uFillTx/>
                <a:latin typeface="+mn-lt"/>
                <a:ea typeface="+mn-ea"/>
                <a:cs typeface="+mn-cs"/>
              </a:rPr>
              <a:t>#</a:t>
            </a:r>
            <a:r>
              <a:rPr kumimoji="0" lang="en-US" sz="825" b="0" i="0" u="none" strike="noStrike" kern="1200" cap="none" spc="0" normalizeH="0" baseline="0" noProof="0" dirty="0" err="1" smtClean="0">
                <a:ln>
                  <a:noFill/>
                </a:ln>
                <a:solidFill>
                  <a:schemeClr val="bg1"/>
                </a:solidFill>
                <a:effectLst/>
                <a:uLnTx/>
                <a:uFillTx/>
                <a:latin typeface="+mn-lt"/>
                <a:ea typeface="+mn-ea"/>
                <a:cs typeface="+mn-cs"/>
              </a:rPr>
              <a:t>WomeninSecurity</a:t>
            </a:r>
            <a:endParaRPr kumimoji="0" lang="en-US" sz="825"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7" name="Picture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6218" y="228597"/>
            <a:ext cx="748182" cy="877035"/>
          </a:xfrm>
          <a:prstGeom prst="rect">
            <a:avLst/>
          </a:prstGeom>
        </p:spPr>
      </p:pic>
      <p:sp>
        <p:nvSpPr>
          <p:cNvPr id="12" name="TextBox 11"/>
          <p:cNvSpPr txBox="1"/>
          <p:nvPr userDrawn="1"/>
        </p:nvSpPr>
        <p:spPr>
          <a:xfrm>
            <a:off x="7184078" y="6464720"/>
            <a:ext cx="721672" cy="215444"/>
          </a:xfrm>
          <a:prstGeom prst="rect">
            <a:avLst/>
          </a:prstGeom>
          <a:noFill/>
        </p:spPr>
        <p:txBody>
          <a:bodyPr wrap="none" rtlCol="0">
            <a:spAutoFit/>
          </a:bodyPr>
          <a:lstStyle/>
          <a:p>
            <a:r>
              <a:rPr lang="en-US" sz="800" dirty="0" smtClean="0">
                <a:solidFill>
                  <a:schemeClr val="bg1"/>
                </a:solidFill>
              </a:rPr>
              <a:t>@</a:t>
            </a:r>
            <a:r>
              <a:rPr lang="en-US" sz="800" dirty="0" err="1" smtClean="0">
                <a:solidFill>
                  <a:schemeClr val="bg1"/>
                </a:solidFill>
              </a:rPr>
              <a:t>TENandISE</a:t>
            </a:r>
            <a:endParaRPr lang="en-US" sz="800" dirty="0">
              <a:solidFill>
                <a:schemeClr val="bg1"/>
              </a:solidFill>
            </a:endParaRPr>
          </a:p>
        </p:txBody>
      </p:sp>
      <p:pic>
        <p:nvPicPr>
          <p:cNvPr id="18" name="Picture 17" descr="twitter-bird-light-bgs-white.png"/>
          <p:cNvPicPr>
            <a:picLocks noChangeAspect="1"/>
          </p:cNvPicPr>
          <p:nvPr userDrawn="1"/>
        </p:nvPicPr>
        <p:blipFill>
          <a:blip r:embed="rId17" cstate="print"/>
          <a:stretch>
            <a:fillRect/>
          </a:stretch>
        </p:blipFill>
        <p:spPr>
          <a:xfrm>
            <a:off x="6934200" y="6400800"/>
            <a:ext cx="344133" cy="344133"/>
          </a:xfrm>
          <a:prstGeom prst="rect">
            <a:avLst/>
          </a:prstGeom>
        </p:spPr>
      </p:pic>
    </p:spTree>
    <p:extLst>
      <p:ext uri="{BB962C8B-B14F-4D97-AF65-F5344CB8AC3E}">
        <p14:creationId xmlns:p14="http://schemas.microsoft.com/office/powerpoint/2010/main" val="401667826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ftr="0" dt="0"/>
  <p:txStyles>
    <p:titleStyle>
      <a:lvl1pPr algn="l" defTabSz="914400" rtl="0" eaLnBrk="1" latinLnBrk="0" hangingPunct="1">
        <a:lnSpc>
          <a:spcPct val="85000"/>
        </a:lnSpc>
        <a:spcBef>
          <a:spcPct val="0"/>
        </a:spcBef>
        <a:buNone/>
        <a:defRPr sz="4400" b="1" kern="1200" spc="-50" baseline="0">
          <a:solidFill>
            <a:schemeClr val="bg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0"/>
            <a:ext cx="9144000" cy="1905000"/>
          </a:xfrm>
          <a:prstGeom prst="rect">
            <a:avLst/>
          </a:prstGeom>
          <a:solidFill>
            <a:schemeClr val="accent2"/>
          </a:solidFill>
          <a:ln>
            <a:noFill/>
          </a:ln>
          <a:effectLst>
            <a:outerShdw blurRad="38100" dist="25400" dir="54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6" name="Picture 4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58100" y="2861286"/>
            <a:ext cx="1028700" cy="1018131"/>
          </a:xfrm>
          <a:prstGeom prst="rect">
            <a:avLst/>
          </a:prstGeom>
          <a:noFill/>
          <a:ln w="9525">
            <a:noFill/>
            <a:miter lim="800000"/>
            <a:headEnd/>
            <a:tailEnd/>
          </a:ln>
        </p:spPr>
      </p:pic>
      <p:sp>
        <p:nvSpPr>
          <p:cNvPr id="3" name="Subtitle 2"/>
          <p:cNvSpPr>
            <a:spLocks noGrp="1"/>
          </p:cNvSpPr>
          <p:nvPr>
            <p:ph type="body" sz="half" idx="2"/>
          </p:nvPr>
        </p:nvSpPr>
        <p:spPr>
          <a:xfrm>
            <a:off x="1627851" y="2702103"/>
            <a:ext cx="5687350" cy="1336497"/>
          </a:xfrm>
        </p:spPr>
        <p:txBody>
          <a:bodyPr>
            <a:normAutofit fontScale="55000" lnSpcReduction="20000"/>
          </a:bodyPr>
          <a:lstStyle/>
          <a:p>
            <a:pPr algn="ctr">
              <a:lnSpc>
                <a:spcPct val="120000"/>
              </a:lnSpc>
            </a:pPr>
            <a:r>
              <a:rPr lang="en-US" sz="4350" i="1" dirty="0">
                <a:solidFill>
                  <a:schemeClr val="tx1"/>
                </a:solidFill>
              </a:rPr>
              <a:t>Tampa Bay Chapter of ISSA</a:t>
            </a:r>
          </a:p>
          <a:p>
            <a:pPr algn="ctr">
              <a:lnSpc>
                <a:spcPct val="120000"/>
              </a:lnSpc>
            </a:pPr>
            <a:r>
              <a:rPr lang="en-US" sz="4350" b="1" dirty="0">
                <a:solidFill>
                  <a:schemeClr val="tx1"/>
                </a:solidFill>
              </a:rPr>
              <a:t>Women in Security: Building for the Future</a:t>
            </a:r>
          </a:p>
          <a:p>
            <a:pPr algn="ctr">
              <a:lnSpc>
                <a:spcPct val="120000"/>
              </a:lnSpc>
            </a:pPr>
            <a:r>
              <a:rPr lang="en-US" sz="4350" b="1" dirty="0">
                <a:solidFill>
                  <a:srgbClr val="FF912F"/>
                </a:solidFill>
              </a:rPr>
              <a:t>Marci McCarthy, CEO &amp; President, T.E.N.</a:t>
            </a:r>
            <a:endParaRPr lang="en-US" sz="4350" dirty="0"/>
          </a:p>
          <a:p>
            <a:endParaRPr lang="en-US" b="1"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2759507"/>
            <a:ext cx="1041400" cy="1221689"/>
          </a:xfrm>
          <a:prstGeom prst="rect">
            <a:avLst/>
          </a:prstGeom>
        </p:spPr>
      </p:pic>
      <p:sp>
        <p:nvSpPr>
          <p:cNvPr id="4" name="Rectangle 11"/>
          <p:cNvSpPr>
            <a:spLocks noChangeArrowheads="1"/>
          </p:cNvSpPr>
          <p:nvPr/>
        </p:nvSpPr>
        <p:spPr bwMode="auto">
          <a:xfrm>
            <a:off x="1" y="-24199"/>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5" name="Rectangle 12"/>
          <p:cNvSpPr>
            <a:spLocks noChangeArrowheads="1"/>
          </p:cNvSpPr>
          <p:nvPr/>
        </p:nvSpPr>
        <p:spPr bwMode="auto">
          <a:xfrm>
            <a:off x="1" y="147251"/>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1155700" algn="l"/>
              </a:tabLst>
              <a:defRPr>
                <a:solidFill>
                  <a:schemeClr val="tx1"/>
                </a:solidFill>
                <a:latin typeface="Arial" pitchFamily="34" charset="0"/>
                <a:cs typeface="Arial" pitchFamily="34" charset="0"/>
              </a:defRPr>
            </a:lvl1pPr>
            <a:lvl2pPr fontAlgn="base">
              <a:spcBef>
                <a:spcPct val="0"/>
              </a:spcBef>
              <a:spcAft>
                <a:spcPct val="0"/>
              </a:spcAft>
              <a:tabLst>
                <a:tab pos="1155700" algn="l"/>
              </a:tabLst>
              <a:defRPr>
                <a:solidFill>
                  <a:schemeClr val="tx1"/>
                </a:solidFill>
                <a:latin typeface="Arial" pitchFamily="34" charset="0"/>
                <a:cs typeface="Arial" pitchFamily="34" charset="0"/>
              </a:defRPr>
            </a:lvl2pPr>
            <a:lvl3pPr fontAlgn="base">
              <a:spcBef>
                <a:spcPct val="0"/>
              </a:spcBef>
              <a:spcAft>
                <a:spcPct val="0"/>
              </a:spcAft>
              <a:tabLst>
                <a:tab pos="1155700" algn="l"/>
              </a:tabLst>
              <a:defRPr>
                <a:solidFill>
                  <a:schemeClr val="tx1"/>
                </a:solidFill>
                <a:latin typeface="Arial" pitchFamily="34" charset="0"/>
                <a:cs typeface="Arial" pitchFamily="34" charset="0"/>
              </a:defRPr>
            </a:lvl3pPr>
            <a:lvl4pPr fontAlgn="base">
              <a:spcBef>
                <a:spcPct val="0"/>
              </a:spcBef>
              <a:spcAft>
                <a:spcPct val="0"/>
              </a:spcAft>
              <a:tabLst>
                <a:tab pos="1155700" algn="l"/>
              </a:tabLst>
              <a:defRPr>
                <a:solidFill>
                  <a:schemeClr val="tx1"/>
                </a:solidFill>
                <a:latin typeface="Arial" pitchFamily="34" charset="0"/>
                <a:cs typeface="Arial" pitchFamily="34" charset="0"/>
              </a:defRPr>
            </a:lvl4pPr>
            <a:lvl5pPr fontAlgn="base">
              <a:spcBef>
                <a:spcPct val="0"/>
              </a:spcBef>
              <a:spcAft>
                <a:spcPct val="0"/>
              </a:spcAft>
              <a:tabLst>
                <a:tab pos="1155700" algn="l"/>
              </a:tabLst>
              <a:defRPr>
                <a:solidFill>
                  <a:schemeClr val="tx1"/>
                </a:solidFill>
                <a:latin typeface="Arial" pitchFamily="34" charset="0"/>
                <a:cs typeface="Arial" pitchFamily="34" charset="0"/>
              </a:defRPr>
            </a:lvl5pPr>
            <a:lvl6pPr fontAlgn="base">
              <a:spcBef>
                <a:spcPct val="0"/>
              </a:spcBef>
              <a:spcAft>
                <a:spcPct val="0"/>
              </a:spcAft>
              <a:tabLst>
                <a:tab pos="1155700" algn="l"/>
              </a:tabLst>
              <a:defRPr>
                <a:solidFill>
                  <a:schemeClr val="tx1"/>
                </a:solidFill>
                <a:latin typeface="Arial" pitchFamily="34" charset="0"/>
                <a:cs typeface="Arial" pitchFamily="34" charset="0"/>
              </a:defRPr>
            </a:lvl6pPr>
            <a:lvl7pPr fontAlgn="base">
              <a:spcBef>
                <a:spcPct val="0"/>
              </a:spcBef>
              <a:spcAft>
                <a:spcPct val="0"/>
              </a:spcAft>
              <a:tabLst>
                <a:tab pos="1155700" algn="l"/>
              </a:tabLst>
              <a:defRPr>
                <a:solidFill>
                  <a:schemeClr val="tx1"/>
                </a:solidFill>
                <a:latin typeface="Arial" pitchFamily="34" charset="0"/>
                <a:cs typeface="Arial" pitchFamily="34" charset="0"/>
              </a:defRPr>
            </a:lvl7pPr>
            <a:lvl8pPr fontAlgn="base">
              <a:spcBef>
                <a:spcPct val="0"/>
              </a:spcBef>
              <a:spcAft>
                <a:spcPct val="0"/>
              </a:spcAft>
              <a:tabLst>
                <a:tab pos="1155700" algn="l"/>
              </a:tabLst>
              <a:defRPr>
                <a:solidFill>
                  <a:schemeClr val="tx1"/>
                </a:solidFill>
                <a:latin typeface="Arial" pitchFamily="34" charset="0"/>
                <a:cs typeface="Arial" pitchFamily="34" charset="0"/>
              </a:defRPr>
            </a:lvl8pPr>
            <a:lvl9pPr fontAlgn="base">
              <a:spcBef>
                <a:spcPct val="0"/>
              </a:spcBef>
              <a:spcAft>
                <a:spcPct val="0"/>
              </a:spcAft>
              <a:tabLst>
                <a:tab pos="1155700" algn="l"/>
              </a:tabLst>
              <a:defRPr>
                <a:solidFill>
                  <a:schemeClr val="tx1"/>
                </a:solidFill>
                <a:latin typeface="Arial" pitchFamily="34" charset="0"/>
                <a:cs typeface="Arial" pitchFamily="34" charset="0"/>
              </a:defRPr>
            </a:lvl9pPr>
          </a:lstStyle>
          <a:p>
            <a:pPr defTabSz="685800">
              <a:tabLst>
                <a:tab pos="866775" algn="l"/>
              </a:tabLst>
            </a:pPr>
            <a:endParaRPr lang="en-US" altLang="en-US" sz="1350"/>
          </a:p>
        </p:txBody>
      </p:sp>
      <p:sp>
        <p:nvSpPr>
          <p:cNvPr id="7" name="Rectangle 25"/>
          <p:cNvSpPr>
            <a:spLocks noChangeArrowheads="1"/>
          </p:cNvSpPr>
          <p:nvPr/>
        </p:nvSpPr>
        <p:spPr bwMode="auto">
          <a:xfrm>
            <a:off x="152401" y="90101"/>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8" name="Rectangle 26"/>
          <p:cNvSpPr>
            <a:spLocks noChangeArrowheads="1"/>
          </p:cNvSpPr>
          <p:nvPr/>
        </p:nvSpPr>
        <p:spPr bwMode="auto">
          <a:xfrm>
            <a:off x="152401" y="261551"/>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1155700" algn="l"/>
              </a:tabLst>
              <a:defRPr>
                <a:solidFill>
                  <a:schemeClr val="tx1"/>
                </a:solidFill>
                <a:latin typeface="Arial" pitchFamily="34" charset="0"/>
                <a:cs typeface="Arial" pitchFamily="34" charset="0"/>
              </a:defRPr>
            </a:lvl1pPr>
            <a:lvl2pPr fontAlgn="base">
              <a:spcBef>
                <a:spcPct val="0"/>
              </a:spcBef>
              <a:spcAft>
                <a:spcPct val="0"/>
              </a:spcAft>
              <a:tabLst>
                <a:tab pos="1155700" algn="l"/>
              </a:tabLst>
              <a:defRPr>
                <a:solidFill>
                  <a:schemeClr val="tx1"/>
                </a:solidFill>
                <a:latin typeface="Arial" pitchFamily="34" charset="0"/>
                <a:cs typeface="Arial" pitchFamily="34" charset="0"/>
              </a:defRPr>
            </a:lvl2pPr>
            <a:lvl3pPr fontAlgn="base">
              <a:spcBef>
                <a:spcPct val="0"/>
              </a:spcBef>
              <a:spcAft>
                <a:spcPct val="0"/>
              </a:spcAft>
              <a:tabLst>
                <a:tab pos="1155700" algn="l"/>
              </a:tabLst>
              <a:defRPr>
                <a:solidFill>
                  <a:schemeClr val="tx1"/>
                </a:solidFill>
                <a:latin typeface="Arial" pitchFamily="34" charset="0"/>
                <a:cs typeface="Arial" pitchFamily="34" charset="0"/>
              </a:defRPr>
            </a:lvl3pPr>
            <a:lvl4pPr fontAlgn="base">
              <a:spcBef>
                <a:spcPct val="0"/>
              </a:spcBef>
              <a:spcAft>
                <a:spcPct val="0"/>
              </a:spcAft>
              <a:tabLst>
                <a:tab pos="1155700" algn="l"/>
              </a:tabLst>
              <a:defRPr>
                <a:solidFill>
                  <a:schemeClr val="tx1"/>
                </a:solidFill>
                <a:latin typeface="Arial" pitchFamily="34" charset="0"/>
                <a:cs typeface="Arial" pitchFamily="34" charset="0"/>
              </a:defRPr>
            </a:lvl4pPr>
            <a:lvl5pPr fontAlgn="base">
              <a:spcBef>
                <a:spcPct val="0"/>
              </a:spcBef>
              <a:spcAft>
                <a:spcPct val="0"/>
              </a:spcAft>
              <a:tabLst>
                <a:tab pos="1155700" algn="l"/>
              </a:tabLst>
              <a:defRPr>
                <a:solidFill>
                  <a:schemeClr val="tx1"/>
                </a:solidFill>
                <a:latin typeface="Arial" pitchFamily="34" charset="0"/>
                <a:cs typeface="Arial" pitchFamily="34" charset="0"/>
              </a:defRPr>
            </a:lvl5pPr>
            <a:lvl6pPr fontAlgn="base">
              <a:spcBef>
                <a:spcPct val="0"/>
              </a:spcBef>
              <a:spcAft>
                <a:spcPct val="0"/>
              </a:spcAft>
              <a:tabLst>
                <a:tab pos="1155700" algn="l"/>
              </a:tabLst>
              <a:defRPr>
                <a:solidFill>
                  <a:schemeClr val="tx1"/>
                </a:solidFill>
                <a:latin typeface="Arial" pitchFamily="34" charset="0"/>
                <a:cs typeface="Arial" pitchFamily="34" charset="0"/>
              </a:defRPr>
            </a:lvl6pPr>
            <a:lvl7pPr fontAlgn="base">
              <a:spcBef>
                <a:spcPct val="0"/>
              </a:spcBef>
              <a:spcAft>
                <a:spcPct val="0"/>
              </a:spcAft>
              <a:tabLst>
                <a:tab pos="1155700" algn="l"/>
              </a:tabLst>
              <a:defRPr>
                <a:solidFill>
                  <a:schemeClr val="tx1"/>
                </a:solidFill>
                <a:latin typeface="Arial" pitchFamily="34" charset="0"/>
                <a:cs typeface="Arial" pitchFamily="34" charset="0"/>
              </a:defRPr>
            </a:lvl7pPr>
            <a:lvl8pPr fontAlgn="base">
              <a:spcBef>
                <a:spcPct val="0"/>
              </a:spcBef>
              <a:spcAft>
                <a:spcPct val="0"/>
              </a:spcAft>
              <a:tabLst>
                <a:tab pos="1155700" algn="l"/>
              </a:tabLst>
              <a:defRPr>
                <a:solidFill>
                  <a:schemeClr val="tx1"/>
                </a:solidFill>
                <a:latin typeface="Arial" pitchFamily="34" charset="0"/>
                <a:cs typeface="Arial" pitchFamily="34" charset="0"/>
              </a:defRPr>
            </a:lvl8pPr>
            <a:lvl9pPr fontAlgn="base">
              <a:spcBef>
                <a:spcPct val="0"/>
              </a:spcBef>
              <a:spcAft>
                <a:spcPct val="0"/>
              </a:spcAft>
              <a:tabLst>
                <a:tab pos="1155700" algn="l"/>
              </a:tabLst>
              <a:defRPr>
                <a:solidFill>
                  <a:schemeClr val="tx1"/>
                </a:solidFill>
                <a:latin typeface="Arial" pitchFamily="34" charset="0"/>
                <a:cs typeface="Arial" pitchFamily="34" charset="0"/>
              </a:defRPr>
            </a:lvl9pPr>
          </a:lstStyle>
          <a:p>
            <a:pPr defTabSz="685800">
              <a:tabLst>
                <a:tab pos="866775" algn="l"/>
              </a:tabLst>
            </a:pPr>
            <a:endParaRPr lang="en-US" altLang="en-US" sz="1350"/>
          </a:p>
        </p:txBody>
      </p:sp>
      <p:sp>
        <p:nvSpPr>
          <p:cNvPr id="13" name="Rectangle 46"/>
          <p:cNvSpPr>
            <a:spLocks noChangeArrowheads="1"/>
          </p:cNvSpPr>
          <p:nvPr/>
        </p:nvSpPr>
        <p:spPr bwMode="auto">
          <a:xfrm>
            <a:off x="304801" y="204401"/>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4" name="Rectangle 47"/>
          <p:cNvSpPr>
            <a:spLocks noChangeArrowheads="1"/>
          </p:cNvSpPr>
          <p:nvPr/>
        </p:nvSpPr>
        <p:spPr bwMode="auto">
          <a:xfrm>
            <a:off x="304801" y="375851"/>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1155700" algn="l"/>
              </a:tabLst>
              <a:defRPr>
                <a:solidFill>
                  <a:schemeClr val="tx1"/>
                </a:solidFill>
                <a:latin typeface="Arial" pitchFamily="34" charset="0"/>
                <a:cs typeface="Arial" pitchFamily="34" charset="0"/>
              </a:defRPr>
            </a:lvl1pPr>
            <a:lvl2pPr fontAlgn="base">
              <a:spcBef>
                <a:spcPct val="0"/>
              </a:spcBef>
              <a:spcAft>
                <a:spcPct val="0"/>
              </a:spcAft>
              <a:tabLst>
                <a:tab pos="1155700" algn="l"/>
              </a:tabLst>
              <a:defRPr>
                <a:solidFill>
                  <a:schemeClr val="tx1"/>
                </a:solidFill>
                <a:latin typeface="Arial" pitchFamily="34" charset="0"/>
                <a:cs typeface="Arial" pitchFamily="34" charset="0"/>
              </a:defRPr>
            </a:lvl2pPr>
            <a:lvl3pPr fontAlgn="base">
              <a:spcBef>
                <a:spcPct val="0"/>
              </a:spcBef>
              <a:spcAft>
                <a:spcPct val="0"/>
              </a:spcAft>
              <a:tabLst>
                <a:tab pos="1155700" algn="l"/>
              </a:tabLst>
              <a:defRPr>
                <a:solidFill>
                  <a:schemeClr val="tx1"/>
                </a:solidFill>
                <a:latin typeface="Arial" pitchFamily="34" charset="0"/>
                <a:cs typeface="Arial" pitchFamily="34" charset="0"/>
              </a:defRPr>
            </a:lvl3pPr>
            <a:lvl4pPr fontAlgn="base">
              <a:spcBef>
                <a:spcPct val="0"/>
              </a:spcBef>
              <a:spcAft>
                <a:spcPct val="0"/>
              </a:spcAft>
              <a:tabLst>
                <a:tab pos="1155700" algn="l"/>
              </a:tabLst>
              <a:defRPr>
                <a:solidFill>
                  <a:schemeClr val="tx1"/>
                </a:solidFill>
                <a:latin typeface="Arial" pitchFamily="34" charset="0"/>
                <a:cs typeface="Arial" pitchFamily="34" charset="0"/>
              </a:defRPr>
            </a:lvl4pPr>
            <a:lvl5pPr fontAlgn="base">
              <a:spcBef>
                <a:spcPct val="0"/>
              </a:spcBef>
              <a:spcAft>
                <a:spcPct val="0"/>
              </a:spcAft>
              <a:tabLst>
                <a:tab pos="1155700" algn="l"/>
              </a:tabLst>
              <a:defRPr>
                <a:solidFill>
                  <a:schemeClr val="tx1"/>
                </a:solidFill>
                <a:latin typeface="Arial" pitchFamily="34" charset="0"/>
                <a:cs typeface="Arial" pitchFamily="34" charset="0"/>
              </a:defRPr>
            </a:lvl5pPr>
            <a:lvl6pPr fontAlgn="base">
              <a:spcBef>
                <a:spcPct val="0"/>
              </a:spcBef>
              <a:spcAft>
                <a:spcPct val="0"/>
              </a:spcAft>
              <a:tabLst>
                <a:tab pos="1155700" algn="l"/>
              </a:tabLst>
              <a:defRPr>
                <a:solidFill>
                  <a:schemeClr val="tx1"/>
                </a:solidFill>
                <a:latin typeface="Arial" pitchFamily="34" charset="0"/>
                <a:cs typeface="Arial" pitchFamily="34" charset="0"/>
              </a:defRPr>
            </a:lvl6pPr>
            <a:lvl7pPr fontAlgn="base">
              <a:spcBef>
                <a:spcPct val="0"/>
              </a:spcBef>
              <a:spcAft>
                <a:spcPct val="0"/>
              </a:spcAft>
              <a:tabLst>
                <a:tab pos="1155700" algn="l"/>
              </a:tabLst>
              <a:defRPr>
                <a:solidFill>
                  <a:schemeClr val="tx1"/>
                </a:solidFill>
                <a:latin typeface="Arial" pitchFamily="34" charset="0"/>
                <a:cs typeface="Arial" pitchFamily="34" charset="0"/>
              </a:defRPr>
            </a:lvl7pPr>
            <a:lvl8pPr fontAlgn="base">
              <a:spcBef>
                <a:spcPct val="0"/>
              </a:spcBef>
              <a:spcAft>
                <a:spcPct val="0"/>
              </a:spcAft>
              <a:tabLst>
                <a:tab pos="1155700" algn="l"/>
              </a:tabLst>
              <a:defRPr>
                <a:solidFill>
                  <a:schemeClr val="tx1"/>
                </a:solidFill>
                <a:latin typeface="Arial" pitchFamily="34" charset="0"/>
                <a:cs typeface="Arial" pitchFamily="34" charset="0"/>
              </a:defRPr>
            </a:lvl8pPr>
            <a:lvl9pPr fontAlgn="base">
              <a:spcBef>
                <a:spcPct val="0"/>
              </a:spcBef>
              <a:spcAft>
                <a:spcPct val="0"/>
              </a:spcAft>
              <a:tabLst>
                <a:tab pos="1155700" algn="l"/>
              </a:tabLst>
              <a:defRPr>
                <a:solidFill>
                  <a:schemeClr val="tx1"/>
                </a:solidFill>
                <a:latin typeface="Arial" pitchFamily="34" charset="0"/>
                <a:cs typeface="Arial" pitchFamily="34" charset="0"/>
              </a:defRPr>
            </a:lvl9pPr>
          </a:lstStyle>
          <a:p>
            <a:pPr defTabSz="685800">
              <a:tabLst>
                <a:tab pos="866775" algn="l"/>
              </a:tabLst>
            </a:pPr>
            <a:endParaRPr lang="en-US" altLang="en-US" sz="135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6200"/>
            <a:ext cx="9144000" cy="1143000"/>
          </a:xfrm>
          <a:prstGeom prst="rect">
            <a:avLst/>
          </a:prstGeom>
          <a:effectLst>
            <a:reflection blurRad="6350" stA="52000" endA="300" endPos="35000" dir="5400000" sy="-100000" algn="bl" rotWithShape="0"/>
          </a:effectLst>
        </p:spPr>
      </p:pic>
      <p:sp>
        <p:nvSpPr>
          <p:cNvPr id="31" name="Rectangle 30"/>
          <p:cNvSpPr/>
          <p:nvPr/>
        </p:nvSpPr>
        <p:spPr>
          <a:xfrm>
            <a:off x="0" y="4800600"/>
            <a:ext cx="9144000" cy="2057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876800"/>
            <a:ext cx="9144000" cy="114300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47305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Me the Money!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1180" y="1546114"/>
            <a:ext cx="6007851" cy="3915407"/>
          </a:xfrm>
        </p:spPr>
      </p:pic>
      <p:sp>
        <p:nvSpPr>
          <p:cNvPr id="7" name="Content Placeholder 2"/>
          <p:cNvSpPr txBox="1">
            <a:spLocks/>
          </p:cNvSpPr>
          <p:nvPr/>
        </p:nvSpPr>
        <p:spPr>
          <a:xfrm>
            <a:off x="6000750" y="5200651"/>
            <a:ext cx="2914650" cy="260870"/>
          </a:xfrm>
          <a:prstGeom prst="rect">
            <a:avLst/>
          </a:prstGeom>
        </p:spPr>
        <p:txBody>
          <a:bodyPr vert="horz" lIns="0" tIns="34290" rIns="0" bIns="3429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defRPr/>
            </a:pPr>
            <a:endParaRPr lang="en-US" sz="2700" dirty="0"/>
          </a:p>
          <a:p>
            <a:pPr marL="0" indent="0" algn="r">
              <a:buNone/>
              <a:defRPr/>
            </a:pPr>
            <a:r>
              <a:rPr lang="en-US" sz="5400" dirty="0"/>
              <a:t>Source: InfoSec Institute</a:t>
            </a:r>
          </a:p>
          <a:p>
            <a:pPr marL="0" indent="0" algn="r">
              <a:buNone/>
              <a:defRPr/>
            </a:pPr>
            <a:endParaRPr lang="en-US" sz="2700" dirty="0"/>
          </a:p>
          <a:p>
            <a:pPr marL="0" indent="0" algn="r">
              <a:buNone/>
              <a:defRPr/>
            </a:pPr>
            <a:endParaRPr lang="en-US" sz="1800" dirty="0"/>
          </a:p>
          <a:p>
            <a:pPr marL="0" indent="0" algn="r">
              <a:buNone/>
              <a:defRPr/>
            </a:pPr>
            <a:endParaRPr lang="en-US" sz="1800" dirty="0"/>
          </a:p>
          <a:p>
            <a:pPr marL="0" indent="0" algn="r">
              <a:buNone/>
              <a:defRPr/>
            </a:pPr>
            <a:r>
              <a:rPr lang="en-US" sz="1800" dirty="0"/>
              <a:t> </a:t>
            </a:r>
          </a:p>
        </p:txBody>
      </p:sp>
      <p:pic>
        <p:nvPicPr>
          <p:cNvPr id="3" name="Picture 2" descr="salary-clipart-money-clip-ar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2114550"/>
            <a:ext cx="2286000" cy="1805805"/>
          </a:xfrm>
          <a:prstGeom prst="rect">
            <a:avLst/>
          </a:prstGeom>
        </p:spPr>
      </p:pic>
      <p:pic>
        <p:nvPicPr>
          <p:cNvPr id="5" name="Picture 4" descr="yTojLe4T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1" y="4000500"/>
            <a:ext cx="1501106" cy="1140841"/>
          </a:xfrm>
          <a:prstGeom prst="rect">
            <a:avLst/>
          </a:prstGeom>
        </p:spPr>
      </p:pic>
    </p:spTree>
    <p:extLst>
      <p:ext uri="{BB962C8B-B14F-4D97-AF65-F5344CB8AC3E}">
        <p14:creationId xmlns:p14="http://schemas.microsoft.com/office/powerpoint/2010/main" val="4169241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2580"/>
            <a:ext cx="9144000" cy="1074420"/>
          </a:xfrm>
        </p:spPr>
        <p:txBody>
          <a:bodyPr/>
          <a:lstStyle/>
          <a:p>
            <a:pPr algn="ctr"/>
            <a:r>
              <a:rPr lang="en-US" sz="4000" b="1" dirty="0" smtClean="0"/>
              <a:t>So you want a career in InfoSec?</a:t>
            </a:r>
            <a:br>
              <a:rPr lang="en-US" sz="4000" b="1" dirty="0" smtClean="0"/>
            </a:br>
            <a:r>
              <a:rPr lang="en-US" sz="4000" b="1" dirty="0" smtClean="0"/>
              <a:t>How do you get there?</a:t>
            </a:r>
            <a:endParaRPr lang="en-US" sz="4000" b="1" dirty="0"/>
          </a:p>
        </p:txBody>
      </p:sp>
      <p:pic>
        <p:nvPicPr>
          <p:cNvPr id="3" name="Picture 2" descr="ISE Talent 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215" y="457200"/>
            <a:ext cx="4126785" cy="3955312"/>
          </a:xfrm>
          <a:prstGeom prst="rect">
            <a:avLst/>
          </a:prstGeom>
        </p:spPr>
      </p:pic>
    </p:spTree>
    <p:extLst>
      <p:ext uri="{BB962C8B-B14F-4D97-AF65-F5344CB8AC3E}">
        <p14:creationId xmlns:p14="http://schemas.microsoft.com/office/powerpoint/2010/main" val="4227221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0" y="4572000"/>
            <a:ext cx="9144000" cy="175260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2998" y="286605"/>
            <a:ext cx="8001002" cy="780196"/>
          </a:xfrm>
        </p:spPr>
        <p:txBody>
          <a:bodyPr anchor="ctr">
            <a:noAutofit/>
          </a:bodyPr>
          <a:lstStyle/>
          <a:p>
            <a:r>
              <a:rPr lang="en-US" sz="2800" dirty="0" smtClean="0"/>
              <a:t>Success is Found on Many Different Paths</a:t>
            </a:r>
            <a:endParaRPr lang="en-US" sz="2800" dirty="0"/>
          </a:p>
        </p:txBody>
      </p:sp>
      <p:sp>
        <p:nvSpPr>
          <p:cNvPr id="3" name="Content Placeholder 2"/>
          <p:cNvSpPr>
            <a:spLocks noGrp="1"/>
          </p:cNvSpPr>
          <p:nvPr>
            <p:ph idx="1"/>
          </p:nvPr>
        </p:nvSpPr>
        <p:spPr>
          <a:xfrm>
            <a:off x="228600" y="1295400"/>
            <a:ext cx="5586984" cy="3429000"/>
          </a:xfrm>
        </p:spPr>
        <p:txBody>
          <a:bodyPr>
            <a:normAutofit/>
          </a:bodyPr>
          <a:lstStyle/>
          <a:p>
            <a:pPr marL="381000" indent="-381000">
              <a:buFont typeface="Arial"/>
              <a:buChar char="•"/>
            </a:pPr>
            <a:r>
              <a:rPr lang="en-US" sz="2100" dirty="0"/>
              <a:t>Information security is one of the fastest growing professional careers</a:t>
            </a:r>
          </a:p>
          <a:p>
            <a:pPr marL="381000" indent="-381000">
              <a:buFont typeface="Arial"/>
              <a:buChar char="•"/>
            </a:pPr>
            <a:r>
              <a:rPr lang="en-US" sz="2100" dirty="0"/>
              <a:t>Organizations looking to hire women</a:t>
            </a:r>
          </a:p>
          <a:p>
            <a:pPr marL="381000" indent="-381000">
              <a:buFont typeface="Arial"/>
              <a:buChar char="•"/>
            </a:pPr>
            <a:r>
              <a:rPr lang="en-US" sz="2100" dirty="0"/>
              <a:t>No one path of entrance; education, curriculum or degree or career advancement</a:t>
            </a:r>
          </a:p>
          <a:p>
            <a:pPr marL="381000" indent="-381000">
              <a:buFont typeface="Arial"/>
              <a:buChar char="•"/>
            </a:pPr>
            <a:r>
              <a:rPr lang="en-US" sz="2100" dirty="0"/>
              <a:t>Passion, enthusiasm and willingness to learn can take you in the direction of your choice</a:t>
            </a:r>
          </a:p>
          <a:p>
            <a:pPr marL="381000" indent="-381000">
              <a:buFont typeface="Arial"/>
              <a:buChar char="•"/>
            </a:pPr>
            <a:r>
              <a:rPr lang="en-US" sz="2100" dirty="0"/>
              <a:t>Abundance of roles in which women can </a:t>
            </a:r>
            <a:r>
              <a:rPr lang="en-US" sz="2100" dirty="0" smtClean="0"/>
              <a:t>thrive</a:t>
            </a:r>
          </a:p>
        </p:txBody>
      </p:sp>
      <p:pic>
        <p:nvPicPr>
          <p:cNvPr id="4" name="Picture 3" descr="creative_career_path_crop380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676400"/>
            <a:ext cx="2866644" cy="18859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4"/>
          <a:stretch>
            <a:fillRect/>
          </a:stretch>
        </p:blipFill>
        <p:spPr>
          <a:xfrm>
            <a:off x="990600" y="4648200"/>
            <a:ext cx="1600200" cy="16909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2971800" y="4724400"/>
            <a:ext cx="5193642" cy="1615827"/>
          </a:xfrm>
          <a:prstGeom prst="rect">
            <a:avLst/>
          </a:prstGeom>
          <a:noFill/>
        </p:spPr>
        <p:txBody>
          <a:bodyPr wrap="square" rtlCol="0">
            <a:spAutoFit/>
          </a:bodyPr>
          <a:lstStyle/>
          <a:p>
            <a:r>
              <a:rPr lang="en-US" sz="2400" b="1" dirty="0">
                <a:solidFill>
                  <a:srgbClr val="009EBA"/>
                </a:solidFill>
              </a:rPr>
              <a:t>The first woman CISO was in 1996</a:t>
            </a:r>
          </a:p>
          <a:p>
            <a:pPr marL="0" lvl="1"/>
            <a:r>
              <a:rPr lang="en-US" sz="1900" b="1" dirty="0"/>
              <a:t>Rhonda </a:t>
            </a:r>
            <a:r>
              <a:rPr lang="en-US" sz="1900" b="1" dirty="0" smtClean="0"/>
              <a:t>MacLean</a:t>
            </a:r>
          </a:p>
          <a:p>
            <a:pPr marL="0" lvl="1"/>
            <a:r>
              <a:rPr lang="en-US" sz="1900" i="1" dirty="0" smtClean="0"/>
              <a:t>Global </a:t>
            </a:r>
            <a:r>
              <a:rPr lang="en-US" sz="1900" i="1" dirty="0"/>
              <a:t>Chief Information Security </a:t>
            </a:r>
            <a:r>
              <a:rPr lang="en-US" sz="1900" i="1" dirty="0" smtClean="0"/>
              <a:t>Officer</a:t>
            </a:r>
            <a:endParaRPr lang="en-US" sz="1900" i="1" dirty="0"/>
          </a:p>
          <a:p>
            <a:pPr marL="0" lvl="1"/>
            <a:r>
              <a:rPr lang="en-US" sz="1900" b="1" i="1" dirty="0" smtClean="0"/>
              <a:t>Bank </a:t>
            </a:r>
            <a:r>
              <a:rPr lang="en-US" sz="1900" b="1" i="1" dirty="0"/>
              <a:t>of America</a:t>
            </a:r>
          </a:p>
          <a:p>
            <a:endParaRPr lang="en-US" dirty="0"/>
          </a:p>
        </p:txBody>
      </p:sp>
    </p:spTree>
    <p:extLst>
      <p:ext uri="{BB962C8B-B14F-4D97-AF65-F5344CB8AC3E}">
        <p14:creationId xmlns:p14="http://schemas.microsoft.com/office/powerpoint/2010/main" val="249689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solidFill>
                  <a:schemeClr val="bg1">
                    <a:lumMod val="85000"/>
                  </a:schemeClr>
                </a:solidFill>
              </a:rPr>
              <a:t>The Consulting Path: </a:t>
            </a:r>
            <a:r>
              <a:rPr lang="en-US" sz="2800" dirty="0" err="1" smtClean="0"/>
              <a:t>Shelbi</a:t>
            </a:r>
            <a:r>
              <a:rPr lang="en-US" sz="2800" dirty="0" smtClean="0"/>
              <a:t> </a:t>
            </a:r>
            <a:r>
              <a:rPr lang="en-US" sz="2800" dirty="0" err="1" smtClean="0"/>
              <a:t>Rombout</a:t>
            </a:r>
            <a:endParaRPr lang="en-US" sz="2800" dirty="0"/>
          </a:p>
        </p:txBody>
      </p:sp>
      <p:sp>
        <p:nvSpPr>
          <p:cNvPr id="3" name="Content Placeholder 2"/>
          <p:cNvSpPr>
            <a:spLocks noGrp="1"/>
          </p:cNvSpPr>
          <p:nvPr>
            <p:ph idx="1"/>
          </p:nvPr>
        </p:nvSpPr>
        <p:spPr>
          <a:xfrm>
            <a:off x="289560" y="1375768"/>
            <a:ext cx="5334000" cy="3886201"/>
          </a:xfrm>
        </p:spPr>
        <p:txBody>
          <a:bodyPr>
            <a:normAutofit fontScale="92500" lnSpcReduction="10000"/>
          </a:bodyPr>
          <a:lstStyle/>
          <a:p>
            <a:pPr marL="381000" indent="-381000">
              <a:buFont typeface="Arial"/>
              <a:buChar char="•"/>
            </a:pPr>
            <a:r>
              <a:rPr lang="en-US" b="1" i="1" dirty="0" smtClean="0">
                <a:solidFill>
                  <a:srgbClr val="FF8000"/>
                </a:solidFill>
              </a:rPr>
              <a:t>Her Path: </a:t>
            </a:r>
            <a:r>
              <a:rPr lang="en-US" dirty="0"/>
              <a:t>C</a:t>
            </a:r>
            <a:r>
              <a:rPr lang="en-US" dirty="0" smtClean="0"/>
              <a:t>onsultant to Contractor to Project Manager to Recognized </a:t>
            </a:r>
            <a:r>
              <a:rPr lang="en-US" dirty="0"/>
              <a:t>L</a:t>
            </a:r>
            <a:r>
              <a:rPr lang="en-US" dirty="0" smtClean="0"/>
              <a:t>eader</a:t>
            </a:r>
          </a:p>
          <a:p>
            <a:pPr marL="381000" indent="-381000">
              <a:buFont typeface="Arial"/>
              <a:buChar char="•"/>
            </a:pPr>
            <a:r>
              <a:rPr lang="en-US" b="1" i="1" dirty="0" smtClean="0">
                <a:solidFill>
                  <a:srgbClr val="FF8000"/>
                </a:solidFill>
              </a:rPr>
              <a:t>Original Focus: </a:t>
            </a:r>
            <a:r>
              <a:rPr lang="en-US" dirty="0" smtClean="0"/>
              <a:t>Deeply technical; not managerial</a:t>
            </a:r>
          </a:p>
          <a:p>
            <a:pPr marL="381000" indent="-381000">
              <a:buFont typeface="Arial"/>
              <a:buChar char="•"/>
            </a:pPr>
            <a:r>
              <a:rPr lang="en-US" b="1" i="1" dirty="0" smtClean="0">
                <a:solidFill>
                  <a:srgbClr val="FF8000"/>
                </a:solidFill>
              </a:rPr>
              <a:t>Biggest Break: </a:t>
            </a:r>
            <a:r>
              <a:rPr lang="en-US" dirty="0" smtClean="0"/>
              <a:t>Asked to help build the program management office at her company</a:t>
            </a:r>
          </a:p>
          <a:p>
            <a:pPr marL="673608" lvl="1" indent="-381000">
              <a:buFont typeface="Arial"/>
              <a:buChar char="•"/>
            </a:pPr>
            <a:r>
              <a:rPr lang="en-US" sz="2000" dirty="0" smtClean="0"/>
              <a:t>Gave her a new perspective of technology</a:t>
            </a:r>
          </a:p>
          <a:p>
            <a:pPr marL="673608" lvl="1" indent="-381000">
              <a:buFont typeface="Arial"/>
              <a:buChar char="•"/>
            </a:pPr>
            <a:r>
              <a:rPr lang="en-US" sz="2000" dirty="0" smtClean="0"/>
              <a:t>Gave her experience managing people</a:t>
            </a:r>
          </a:p>
          <a:p>
            <a:pPr marL="673608" lvl="1" indent="-381000">
              <a:buFont typeface="Arial"/>
              <a:buChar char="•"/>
            </a:pPr>
            <a:r>
              <a:rPr lang="en-US" sz="2000" dirty="0" smtClean="0"/>
              <a:t>Enabled her to understand the business and approach technology via strategic planning</a:t>
            </a:r>
          </a:p>
          <a:p>
            <a:pPr marL="381000" indent="-381000">
              <a:buFont typeface="Arial"/>
              <a:buChar char="•"/>
            </a:pPr>
            <a:r>
              <a:rPr lang="en-US" sz="2200" b="1" i="1" dirty="0" smtClean="0">
                <a:solidFill>
                  <a:srgbClr val="FF8000"/>
                </a:solidFill>
              </a:rPr>
              <a:t>Advice</a:t>
            </a:r>
            <a:r>
              <a:rPr lang="en-US" sz="2200" dirty="0" smtClean="0"/>
              <a:t>: </a:t>
            </a:r>
            <a:r>
              <a:rPr lang="en-US" sz="2100" dirty="0" smtClean="0"/>
              <a:t>The evolving threat landscape </a:t>
            </a:r>
            <a:r>
              <a:rPr lang="en-US" sz="2100" dirty="0"/>
              <a:t>create an environment of continuous education, research and </a:t>
            </a:r>
            <a:r>
              <a:rPr lang="en-US" sz="2100" dirty="0" smtClean="0"/>
              <a:t>collaboration – embrace 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1283495"/>
            <a:ext cx="2838450" cy="2838450"/>
          </a:xfrm>
          <a:prstGeom prst="rect">
            <a:avLst/>
          </a:prstGeom>
        </p:spPr>
      </p:pic>
      <p:sp>
        <p:nvSpPr>
          <p:cNvPr id="5" name="Rectangle 4"/>
          <p:cNvSpPr/>
          <p:nvPr/>
        </p:nvSpPr>
        <p:spPr>
          <a:xfrm>
            <a:off x="6019800" y="4191000"/>
            <a:ext cx="2895600" cy="923330"/>
          </a:xfrm>
          <a:prstGeom prst="rect">
            <a:avLst/>
          </a:prstGeom>
          <a:solidFill>
            <a:schemeClr val="bg1">
              <a:lumMod val="85000"/>
            </a:schemeClr>
          </a:solidFill>
        </p:spPr>
        <p:txBody>
          <a:bodyPr wrap="square">
            <a:spAutoFit/>
          </a:bodyPr>
          <a:lstStyle/>
          <a:p>
            <a:pPr algn="ctr"/>
            <a:r>
              <a:rPr lang="en-US" b="1" dirty="0" smtClean="0"/>
              <a:t>Shelbi </a:t>
            </a:r>
            <a:r>
              <a:rPr lang="en-US" b="1" dirty="0" err="1" smtClean="0"/>
              <a:t>Rombout</a:t>
            </a:r>
            <a:r>
              <a:rPr lang="en-US" b="1" dirty="0" smtClean="0"/>
              <a:t> </a:t>
            </a:r>
            <a:br>
              <a:rPr lang="en-US" b="1" dirty="0" smtClean="0"/>
            </a:br>
            <a:r>
              <a:rPr lang="en-US" i="1" dirty="0" smtClean="0"/>
              <a:t>IAM Management Executive</a:t>
            </a:r>
            <a:br>
              <a:rPr lang="en-US" i="1" dirty="0" smtClean="0"/>
            </a:br>
            <a:r>
              <a:rPr lang="en-US" b="1" dirty="0" smtClean="0"/>
              <a:t>US Bank</a:t>
            </a:r>
            <a:endParaRPr lang="en-US" b="1" dirty="0"/>
          </a:p>
        </p:txBody>
      </p:sp>
      <p:sp>
        <p:nvSpPr>
          <p:cNvPr id="6" name="Rectangle 5"/>
          <p:cNvSpPr/>
          <p:nvPr/>
        </p:nvSpPr>
        <p:spPr>
          <a:xfrm>
            <a:off x="152400" y="5416792"/>
            <a:ext cx="8839200" cy="369332"/>
          </a:xfrm>
          <a:prstGeom prst="rect">
            <a:avLst/>
          </a:prstGeom>
          <a:solidFill>
            <a:schemeClr val="tx1">
              <a:lumMod val="65000"/>
              <a:lumOff val="35000"/>
            </a:schemeClr>
          </a:solidFill>
        </p:spPr>
        <p:txBody>
          <a:bodyPr wrap="square">
            <a:spAutoFit/>
          </a:bodyPr>
          <a:lstStyle/>
          <a:p>
            <a:pPr marL="292608" lvl="1"/>
            <a:r>
              <a:rPr lang="en-US" b="1" dirty="0" smtClean="0">
                <a:solidFill>
                  <a:srgbClr val="FFFFFF"/>
                </a:solidFill>
              </a:rPr>
              <a:t>“Our </a:t>
            </a:r>
            <a:r>
              <a:rPr lang="en-US" b="1" dirty="0">
                <a:solidFill>
                  <a:srgbClr val="FFFFFF"/>
                </a:solidFill>
              </a:rPr>
              <a:t>opportunities are only limited by our personal fears or self-imposed boundaries</a:t>
            </a:r>
            <a:r>
              <a:rPr lang="en-US" b="1" dirty="0" smtClean="0">
                <a:solidFill>
                  <a:srgbClr val="FFFFFF"/>
                </a:solidFill>
              </a:rPr>
              <a:t>.” </a:t>
            </a:r>
            <a:endParaRPr lang="en-US" b="1" dirty="0">
              <a:solidFill>
                <a:srgbClr val="FFFFFF"/>
              </a:solidFill>
            </a:endParaRPr>
          </a:p>
        </p:txBody>
      </p:sp>
    </p:spTree>
    <p:extLst>
      <p:ext uri="{BB962C8B-B14F-4D97-AF65-F5344CB8AC3E}">
        <p14:creationId xmlns:p14="http://schemas.microsoft.com/office/powerpoint/2010/main" val="576410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solidFill>
                  <a:srgbClr val="D9D9D9"/>
                </a:solidFill>
              </a:rPr>
              <a:t>The Sales &amp; Marketing Path</a:t>
            </a:r>
            <a:r>
              <a:rPr lang="en-US" sz="3200" dirty="0" smtClean="0">
                <a:solidFill>
                  <a:srgbClr val="D9D9D9"/>
                </a:solidFill>
              </a:rPr>
              <a:t>:</a:t>
            </a:r>
            <a:r>
              <a:rPr lang="en-US" sz="3200" i="1" dirty="0" smtClean="0">
                <a:solidFill>
                  <a:srgbClr val="D9D9D9"/>
                </a:solidFill>
              </a:rPr>
              <a:t> </a:t>
            </a:r>
            <a:r>
              <a:rPr lang="en-US" sz="3200" dirty="0" smtClean="0"/>
              <a:t>Denise Hayman</a:t>
            </a:r>
            <a:endParaRPr lang="en-US" sz="3200" dirty="0"/>
          </a:p>
        </p:txBody>
      </p:sp>
      <p:sp>
        <p:nvSpPr>
          <p:cNvPr id="3" name="Content Placeholder 2"/>
          <p:cNvSpPr>
            <a:spLocks noGrp="1"/>
          </p:cNvSpPr>
          <p:nvPr>
            <p:ph idx="1"/>
          </p:nvPr>
        </p:nvSpPr>
        <p:spPr>
          <a:xfrm>
            <a:off x="552450" y="1369367"/>
            <a:ext cx="7829550" cy="992833"/>
          </a:xfrm>
        </p:spPr>
        <p:txBody>
          <a:bodyPr>
            <a:normAutofit/>
          </a:bodyPr>
          <a:lstStyle/>
          <a:p>
            <a:pPr marL="381000" indent="-381000">
              <a:buFont typeface="Arial"/>
              <a:buChar char="•"/>
            </a:pPr>
            <a:r>
              <a:rPr lang="en-US" sz="1800" b="1" dirty="0" smtClean="0"/>
              <a:t>Started with Symantec in 1990 </a:t>
            </a:r>
            <a:r>
              <a:rPr lang="en-US" sz="1800" dirty="0" smtClean="0"/>
              <a:t>– Knew there were many areas to grow</a:t>
            </a:r>
          </a:p>
          <a:p>
            <a:pPr marL="381000" indent="-381000">
              <a:buFont typeface="Arial"/>
              <a:buChar char="•"/>
            </a:pPr>
            <a:r>
              <a:rPr lang="en-US" sz="1800" b="1" dirty="0" smtClean="0"/>
              <a:t>Michelangelo Virus hit in 1991 </a:t>
            </a:r>
            <a:r>
              <a:rPr lang="en-US" sz="1800" dirty="0" smtClean="0"/>
              <a:t>– Need for security became very real</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1" y="2362201"/>
            <a:ext cx="2743200" cy="2743200"/>
          </a:xfrm>
          <a:prstGeom prst="rect">
            <a:avLst/>
          </a:prstGeom>
        </p:spPr>
      </p:pic>
      <p:sp>
        <p:nvSpPr>
          <p:cNvPr id="5" name="Rectangle 4"/>
          <p:cNvSpPr/>
          <p:nvPr/>
        </p:nvSpPr>
        <p:spPr>
          <a:xfrm>
            <a:off x="457200" y="4800600"/>
            <a:ext cx="5011420" cy="1477328"/>
          </a:xfrm>
          <a:prstGeom prst="rect">
            <a:avLst/>
          </a:prstGeom>
          <a:solidFill>
            <a:srgbClr val="595959"/>
          </a:solidFill>
        </p:spPr>
        <p:txBody>
          <a:bodyPr wrap="square">
            <a:spAutoFit/>
          </a:bodyPr>
          <a:lstStyle/>
          <a:p>
            <a:r>
              <a:rPr lang="en-US" b="1" dirty="0" smtClean="0">
                <a:solidFill>
                  <a:srgbClr val="FFFFFF"/>
                </a:solidFill>
              </a:rPr>
              <a:t>“The </a:t>
            </a:r>
            <a:r>
              <a:rPr lang="en-US" b="1" dirty="0">
                <a:solidFill>
                  <a:srgbClr val="FFFFFF"/>
                </a:solidFill>
              </a:rPr>
              <a:t>cyber security industry is woefully understaffed.  This field will only grow every single year.  Job opportunities will only continue to grow and expand.  It’s a great career choice</a:t>
            </a:r>
            <a:r>
              <a:rPr lang="en-US" b="1" dirty="0" smtClean="0">
                <a:solidFill>
                  <a:srgbClr val="FFFFFF"/>
                </a:solidFill>
              </a:rPr>
              <a:t>!”</a:t>
            </a:r>
            <a:endParaRPr lang="en-US" b="1" dirty="0">
              <a:solidFill>
                <a:srgbClr val="FFFFFF"/>
              </a:solidFill>
            </a:endParaRPr>
          </a:p>
          <a:p>
            <a:endParaRPr lang="en-US" b="1" dirty="0">
              <a:solidFill>
                <a:srgbClr val="FFFFFF"/>
              </a:solidFill>
            </a:endParaRPr>
          </a:p>
        </p:txBody>
      </p:sp>
      <p:sp>
        <p:nvSpPr>
          <p:cNvPr id="6" name="Rectangle 5"/>
          <p:cNvSpPr/>
          <p:nvPr/>
        </p:nvSpPr>
        <p:spPr>
          <a:xfrm>
            <a:off x="492760" y="2286000"/>
            <a:ext cx="4841240" cy="2800767"/>
          </a:xfrm>
          <a:prstGeom prst="rect">
            <a:avLst/>
          </a:prstGeom>
        </p:spPr>
        <p:txBody>
          <a:bodyPr wrap="square">
            <a:spAutoFit/>
          </a:bodyPr>
          <a:lstStyle/>
          <a:p>
            <a:pPr marL="342900" indent="-342900">
              <a:spcAft>
                <a:spcPts val="1200"/>
              </a:spcAft>
              <a:buClr>
                <a:srgbClr val="009EBA"/>
              </a:buClr>
              <a:buFont typeface="Arial" panose="020B0604020202020204" pitchFamily="34" charset="0"/>
              <a:buChar char="•"/>
            </a:pPr>
            <a:r>
              <a:rPr lang="en-US" dirty="0" smtClean="0">
                <a:latin typeface="Calibri" panose="020F0502020204030204" pitchFamily="34" charset="0"/>
                <a:ea typeface="MS Mincho" panose="02020609040205080304" pitchFamily="49" charset="-128"/>
                <a:cs typeface="Times New Roman" panose="02020603050405020304" pitchFamily="18" charset="0"/>
              </a:rPr>
              <a:t>BA in Education w/ Secondary in Math, but believes data analytics is important</a:t>
            </a:r>
          </a:p>
          <a:p>
            <a:pPr marL="342900" indent="-342900">
              <a:spcAft>
                <a:spcPts val="1200"/>
              </a:spcAft>
              <a:buClr>
                <a:srgbClr val="009EBA"/>
              </a:buClr>
              <a:buFont typeface="Arial" panose="020B0604020202020204" pitchFamily="34" charset="0"/>
              <a:buChar char="•"/>
            </a:pPr>
            <a:r>
              <a:rPr lang="en-US" b="1" i="1" dirty="0">
                <a:solidFill>
                  <a:srgbClr val="FF8000"/>
                </a:solidFill>
                <a:latin typeface="Calibri" panose="020F0502020204030204" pitchFamily="34" charset="0"/>
                <a:ea typeface="MS Mincho" panose="02020609040205080304" pitchFamily="49" charset="-128"/>
                <a:cs typeface="Times New Roman" panose="02020603050405020304" pitchFamily="18" charset="0"/>
              </a:rPr>
              <a:t>Biggest </a:t>
            </a:r>
            <a:r>
              <a:rPr lang="en-US" b="1" i="1" dirty="0" smtClean="0">
                <a:solidFill>
                  <a:srgbClr val="FF8000"/>
                </a:solidFill>
                <a:latin typeface="Calibri" panose="020F0502020204030204" pitchFamily="34" charset="0"/>
                <a:ea typeface="MS Mincho" panose="02020609040205080304" pitchFamily="49" charset="-128"/>
                <a:cs typeface="Times New Roman" panose="02020603050405020304" pitchFamily="18" charset="0"/>
              </a:rPr>
              <a:t>Break </a:t>
            </a:r>
            <a:r>
              <a:rPr lang="en-US" dirty="0">
                <a:latin typeface="Calibri" panose="020F0502020204030204" pitchFamily="34" charset="0"/>
                <a:ea typeface="MS Mincho" panose="02020609040205080304" pitchFamily="49" charset="-128"/>
                <a:cs typeface="Times New Roman" panose="02020603050405020304" pitchFamily="18" charset="0"/>
              </a:rPr>
              <a:t>– took over region that had not performed in two years</a:t>
            </a:r>
          </a:p>
          <a:p>
            <a:pPr marL="342900" indent="-342900">
              <a:spcAft>
                <a:spcPts val="1200"/>
              </a:spcAft>
              <a:buClr>
                <a:srgbClr val="009EBA"/>
              </a:buClr>
              <a:buFont typeface="Arial" panose="020B0604020202020204" pitchFamily="34" charset="0"/>
              <a:buChar char="•"/>
            </a:pPr>
            <a:r>
              <a:rPr lang="en-US" b="1" i="1" dirty="0" smtClean="0">
                <a:solidFill>
                  <a:srgbClr val="FF8000"/>
                </a:solidFill>
                <a:latin typeface="Calibri" panose="020F0502020204030204" pitchFamily="34" charset="0"/>
                <a:ea typeface="MS Mincho" panose="02020609040205080304" pitchFamily="49" charset="-128"/>
                <a:cs typeface="Times New Roman" panose="02020603050405020304" pitchFamily="18" charset="0"/>
              </a:rPr>
              <a:t>Advice: </a:t>
            </a:r>
            <a:r>
              <a:rPr lang="en-US" dirty="0" smtClean="0">
                <a:ea typeface="MS Mincho" panose="02020609040205080304" pitchFamily="49" charset="-128"/>
                <a:cs typeface="Times New Roman" panose="02020603050405020304" pitchFamily="18" charset="0"/>
              </a:rPr>
              <a:t>Keeping </a:t>
            </a:r>
            <a:r>
              <a:rPr lang="en-US" dirty="0">
                <a:ea typeface="MS Mincho" panose="02020609040205080304" pitchFamily="49" charset="-128"/>
                <a:cs typeface="Times New Roman" panose="02020603050405020304" pitchFamily="18" charset="0"/>
              </a:rPr>
              <a:t>up with the trends, whether on the technical side or the sales and marketing side is the most important thing</a:t>
            </a:r>
            <a:r>
              <a:rPr lang="en-US" dirty="0" smtClean="0">
                <a:ea typeface="MS Mincho" panose="02020609040205080304" pitchFamily="49" charset="-128"/>
                <a:cs typeface="Times New Roman" panose="02020603050405020304" pitchFamily="18" charset="0"/>
              </a:rPr>
              <a:t>.</a:t>
            </a:r>
          </a:p>
          <a:p>
            <a:pPr marL="342900" indent="-342900">
              <a:buClr>
                <a:srgbClr val="009EBA"/>
              </a:buClr>
              <a:buFont typeface="Arial" panose="020B0604020202020204" pitchFamily="34" charset="0"/>
              <a:buChar char="•"/>
            </a:pP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Rectangle 6"/>
          <p:cNvSpPr/>
          <p:nvPr/>
        </p:nvSpPr>
        <p:spPr>
          <a:xfrm>
            <a:off x="5638800" y="5181600"/>
            <a:ext cx="2819400" cy="923330"/>
          </a:xfrm>
          <a:prstGeom prst="rect">
            <a:avLst/>
          </a:prstGeom>
          <a:solidFill>
            <a:srgbClr val="D9D9D9"/>
          </a:solidFill>
        </p:spPr>
        <p:txBody>
          <a:bodyPr wrap="square">
            <a:spAutoFit/>
          </a:bodyPr>
          <a:lstStyle/>
          <a:p>
            <a:pPr algn="ctr"/>
            <a:r>
              <a:rPr lang="en-US" b="1" dirty="0" smtClean="0">
                <a:ea typeface="MS Mincho" panose="02020609040205080304" pitchFamily="49" charset="-128"/>
                <a:cs typeface="Times New Roman" panose="02020603050405020304" pitchFamily="18" charset="0"/>
              </a:rPr>
              <a:t>Denise Hayman</a:t>
            </a:r>
            <a:br>
              <a:rPr lang="en-US" b="1" dirty="0" smtClean="0">
                <a:ea typeface="MS Mincho" panose="02020609040205080304" pitchFamily="49" charset="-128"/>
                <a:cs typeface="Times New Roman" panose="02020603050405020304" pitchFamily="18" charset="0"/>
              </a:rPr>
            </a:br>
            <a:r>
              <a:rPr lang="en-US" i="1" dirty="0" smtClean="0">
                <a:ea typeface="MS Mincho" panose="02020609040205080304" pitchFamily="49" charset="-128"/>
                <a:cs typeface="Times New Roman" panose="02020603050405020304" pitchFamily="18" charset="0"/>
              </a:rPr>
              <a:t>SVP of Global Sales</a:t>
            </a:r>
            <a:r>
              <a:rPr lang="en-US" b="1" dirty="0" smtClean="0">
                <a:ea typeface="MS Mincho" panose="02020609040205080304" pitchFamily="49" charset="-128"/>
                <a:cs typeface="Times New Roman" panose="02020603050405020304" pitchFamily="18" charset="0"/>
              </a:rPr>
              <a:t/>
            </a:r>
            <a:br>
              <a:rPr lang="en-US" b="1" dirty="0" smtClean="0">
                <a:ea typeface="MS Mincho" panose="02020609040205080304" pitchFamily="49" charset="-128"/>
                <a:cs typeface="Times New Roman" panose="02020603050405020304" pitchFamily="18" charset="0"/>
              </a:rPr>
            </a:br>
            <a:r>
              <a:rPr lang="en-US" b="1" dirty="0" err="1" smtClean="0">
                <a:ea typeface="MS Mincho" panose="02020609040205080304" pitchFamily="49" charset="-128"/>
                <a:cs typeface="Times New Roman" panose="02020603050405020304" pitchFamily="18" charset="0"/>
              </a:rPr>
              <a:t>Vendavo</a:t>
            </a:r>
            <a:endParaRPr lang="en-US" b="1" dirty="0"/>
          </a:p>
        </p:txBody>
      </p:sp>
    </p:spTree>
    <p:extLst>
      <p:ext uri="{BB962C8B-B14F-4D97-AF65-F5344CB8AC3E}">
        <p14:creationId xmlns:p14="http://schemas.microsoft.com/office/powerpoint/2010/main" val="967684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smtClean="0">
                <a:solidFill>
                  <a:schemeClr val="bg1">
                    <a:lumMod val="85000"/>
                  </a:schemeClr>
                </a:solidFill>
              </a:rPr>
              <a:t>The Audit Path: </a:t>
            </a:r>
            <a:r>
              <a:rPr lang="en-US" sz="3200" dirty="0" smtClean="0"/>
              <a:t>Julie Talbot-Hubbard</a:t>
            </a:r>
            <a:endParaRPr lang="en-US" sz="3200" dirty="0"/>
          </a:p>
        </p:txBody>
      </p:sp>
      <p:sp>
        <p:nvSpPr>
          <p:cNvPr id="3" name="Content Placeholder 2"/>
          <p:cNvSpPr>
            <a:spLocks noGrp="1"/>
          </p:cNvSpPr>
          <p:nvPr>
            <p:ph idx="1"/>
          </p:nvPr>
        </p:nvSpPr>
        <p:spPr>
          <a:xfrm>
            <a:off x="304800" y="1371600"/>
            <a:ext cx="5501640" cy="4163200"/>
          </a:xfrm>
        </p:spPr>
        <p:txBody>
          <a:bodyPr>
            <a:normAutofit fontScale="77500" lnSpcReduction="20000"/>
          </a:bodyPr>
          <a:lstStyle/>
          <a:p>
            <a:pPr marL="381000" indent="-381000">
              <a:lnSpc>
                <a:spcPct val="120000"/>
              </a:lnSpc>
              <a:buFont typeface="Arial"/>
              <a:buChar char="•"/>
            </a:pPr>
            <a:r>
              <a:rPr lang="en-US" sz="2200" dirty="0" smtClean="0"/>
              <a:t>Started in 1999 – audit and resiliency</a:t>
            </a:r>
          </a:p>
          <a:p>
            <a:pPr marL="381000" indent="-381000">
              <a:lnSpc>
                <a:spcPct val="120000"/>
              </a:lnSpc>
              <a:buFont typeface="Arial"/>
              <a:buChar char="•"/>
            </a:pPr>
            <a:r>
              <a:rPr lang="en-US" sz="2200" dirty="0" smtClean="0"/>
              <a:t>Made a move to risk management and cyber security</a:t>
            </a:r>
          </a:p>
          <a:p>
            <a:pPr marL="381000" indent="-381000">
              <a:lnSpc>
                <a:spcPct val="120000"/>
              </a:lnSpc>
              <a:buFont typeface="Arial"/>
              <a:buChar char="•"/>
            </a:pPr>
            <a:r>
              <a:rPr lang="en-US" sz="2200" b="1" i="1" dirty="0" smtClean="0">
                <a:solidFill>
                  <a:srgbClr val="FF8000"/>
                </a:solidFill>
              </a:rPr>
              <a:t>Biggest Break: </a:t>
            </a:r>
            <a:r>
              <a:rPr lang="en-US" sz="2200" dirty="0" smtClean="0"/>
              <a:t>Early in her career, her manager left and she became the interim director – this was her first step into leadership</a:t>
            </a:r>
          </a:p>
          <a:p>
            <a:pPr marL="381000" indent="-381000">
              <a:lnSpc>
                <a:spcPct val="120000"/>
              </a:lnSpc>
              <a:buFont typeface="Arial"/>
              <a:buChar char="•"/>
            </a:pPr>
            <a:r>
              <a:rPr lang="en-US" sz="2200" b="1" i="1" dirty="0" smtClean="0">
                <a:solidFill>
                  <a:srgbClr val="FF8000"/>
                </a:solidFill>
              </a:rPr>
              <a:t>Second Big </a:t>
            </a:r>
            <a:r>
              <a:rPr lang="en-US" sz="2200" b="1" i="1" dirty="0">
                <a:solidFill>
                  <a:srgbClr val="FF8000"/>
                </a:solidFill>
              </a:rPr>
              <a:t>B</a:t>
            </a:r>
            <a:r>
              <a:rPr lang="en-US" sz="2200" b="1" i="1" dirty="0" smtClean="0">
                <a:solidFill>
                  <a:srgbClr val="FF8000"/>
                </a:solidFill>
              </a:rPr>
              <a:t>reak: </a:t>
            </a:r>
            <a:r>
              <a:rPr lang="en-US" sz="2200" dirty="0" smtClean="0"/>
              <a:t>Winning the ISE® Award was a game changer; it gave me confidence and recognition in the industry</a:t>
            </a:r>
          </a:p>
          <a:p>
            <a:pPr marL="381000" indent="-381000">
              <a:lnSpc>
                <a:spcPct val="120000"/>
              </a:lnSpc>
              <a:buFont typeface="Arial"/>
              <a:buChar char="•"/>
            </a:pPr>
            <a:r>
              <a:rPr lang="en-US" sz="2200" b="1" i="1" dirty="0" smtClean="0">
                <a:solidFill>
                  <a:srgbClr val="FF8000"/>
                </a:solidFill>
              </a:rPr>
              <a:t>Advice</a:t>
            </a:r>
            <a:r>
              <a:rPr lang="en-US" sz="2200" dirty="0" smtClean="0"/>
              <a:t>: Get involved </a:t>
            </a:r>
            <a:r>
              <a:rPr lang="en-US" sz="2200" dirty="0"/>
              <a:t>in FIRST and/or engineering programs as a young adult to build knowledge and </a:t>
            </a:r>
            <a:r>
              <a:rPr lang="en-US" sz="2200" dirty="0" smtClean="0"/>
              <a:t>confidence. Get </a:t>
            </a:r>
            <a:r>
              <a:rPr lang="en-US" sz="2200" dirty="0"/>
              <a:t>an internship in the Cyber Security or Risk Management domains</a:t>
            </a:r>
            <a:endParaRPr lang="en-US" sz="2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5" y="1283495"/>
            <a:ext cx="2838450" cy="2838450"/>
          </a:xfrm>
          <a:prstGeom prst="rect">
            <a:avLst/>
          </a:prstGeom>
        </p:spPr>
      </p:pic>
      <p:sp>
        <p:nvSpPr>
          <p:cNvPr id="6" name="Rectangle 5"/>
          <p:cNvSpPr/>
          <p:nvPr/>
        </p:nvSpPr>
        <p:spPr>
          <a:xfrm>
            <a:off x="228600" y="5540514"/>
            <a:ext cx="8686800" cy="707886"/>
          </a:xfrm>
          <a:prstGeom prst="rect">
            <a:avLst/>
          </a:prstGeom>
          <a:solidFill>
            <a:schemeClr val="tx1">
              <a:lumMod val="50000"/>
              <a:lumOff val="50000"/>
            </a:schemeClr>
          </a:solidFill>
        </p:spPr>
        <p:txBody>
          <a:bodyPr wrap="square">
            <a:spAutoFit/>
          </a:bodyPr>
          <a:lstStyle/>
          <a:p>
            <a:pPr marL="292608" lvl="1"/>
            <a:r>
              <a:rPr lang="en-US" sz="2000" b="1" dirty="0" smtClean="0">
                <a:solidFill>
                  <a:srgbClr val="FFFFFF"/>
                </a:solidFill>
              </a:rPr>
              <a:t>“Our </a:t>
            </a:r>
            <a:r>
              <a:rPr lang="en-US" sz="2000" b="1" dirty="0">
                <a:solidFill>
                  <a:srgbClr val="FFFFFF"/>
                </a:solidFill>
              </a:rPr>
              <a:t>opportunities are only limited by our personal fears or self-imposed boundaries</a:t>
            </a:r>
            <a:r>
              <a:rPr lang="en-US" sz="2000" b="1" dirty="0" smtClean="0">
                <a:solidFill>
                  <a:srgbClr val="FFFFFF"/>
                </a:solidFill>
              </a:rPr>
              <a:t>.” </a:t>
            </a:r>
            <a:endParaRPr lang="en-US" sz="2000" b="1" dirty="0">
              <a:solidFill>
                <a:srgbClr val="FFFFFF"/>
              </a:solidFill>
            </a:endParaRPr>
          </a:p>
        </p:txBody>
      </p:sp>
    </p:spTree>
    <p:extLst>
      <p:ext uri="{BB962C8B-B14F-4D97-AF65-F5344CB8AC3E}">
        <p14:creationId xmlns:p14="http://schemas.microsoft.com/office/powerpoint/2010/main" val="2516816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t>
            </a:r>
            <a:r>
              <a:rPr lang="en-US" sz="3200" i="1" dirty="0" smtClean="0">
                <a:solidFill>
                  <a:srgbClr val="D9D9D9"/>
                </a:solidFill>
              </a:rPr>
              <a:t>The Tech-to-CISO Path: </a:t>
            </a:r>
            <a:r>
              <a:rPr lang="en-US" sz="3200" dirty="0" smtClean="0"/>
              <a:t>Anne </a:t>
            </a:r>
            <a:r>
              <a:rPr lang="en-US" sz="3200" dirty="0" err="1" smtClean="0"/>
              <a:t>Kuhns</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917" y="1447800"/>
            <a:ext cx="3177540" cy="186080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066" y="1317103"/>
            <a:ext cx="1549908" cy="2318004"/>
          </a:xfrm>
          <a:prstGeom prst="rect">
            <a:avLst/>
          </a:prstGeom>
        </p:spPr>
      </p:pic>
      <p:sp>
        <p:nvSpPr>
          <p:cNvPr id="6" name="Rectangle 5"/>
          <p:cNvSpPr/>
          <p:nvPr/>
        </p:nvSpPr>
        <p:spPr>
          <a:xfrm>
            <a:off x="573187" y="3276600"/>
            <a:ext cx="2570575" cy="369332"/>
          </a:xfrm>
          <a:prstGeom prst="rect">
            <a:avLst/>
          </a:prstGeom>
        </p:spPr>
        <p:txBody>
          <a:bodyPr wrap="none">
            <a:spAutoFit/>
          </a:bodyPr>
          <a:lstStyle/>
          <a:p>
            <a:r>
              <a:rPr lang="en-US" b="1" dirty="0" smtClean="0"/>
              <a:t>First day at Disney - 1978</a:t>
            </a:r>
            <a:endParaRPr lang="en-US" b="1" dirty="0"/>
          </a:p>
        </p:txBody>
      </p:sp>
      <p:sp>
        <p:nvSpPr>
          <p:cNvPr id="7" name="Rectangle 6"/>
          <p:cNvSpPr/>
          <p:nvPr/>
        </p:nvSpPr>
        <p:spPr>
          <a:xfrm>
            <a:off x="3518454" y="3650221"/>
            <a:ext cx="1840889" cy="369332"/>
          </a:xfrm>
          <a:prstGeom prst="rect">
            <a:avLst/>
          </a:prstGeom>
        </p:spPr>
        <p:txBody>
          <a:bodyPr wrap="none">
            <a:spAutoFit/>
          </a:bodyPr>
          <a:lstStyle/>
          <a:p>
            <a:r>
              <a:rPr lang="en-US" b="1" dirty="0" smtClean="0"/>
              <a:t>Data Center 1982</a:t>
            </a:r>
            <a:endParaRPr lang="en-US"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4584" y="1291483"/>
            <a:ext cx="3769416" cy="2600676"/>
          </a:xfrm>
          <a:prstGeom prst="rect">
            <a:avLst/>
          </a:prstGeom>
        </p:spPr>
      </p:pic>
      <p:sp>
        <p:nvSpPr>
          <p:cNvPr id="10" name="Rectangle 9"/>
          <p:cNvSpPr/>
          <p:nvPr/>
        </p:nvSpPr>
        <p:spPr>
          <a:xfrm>
            <a:off x="6014720" y="3816914"/>
            <a:ext cx="2489143" cy="369332"/>
          </a:xfrm>
          <a:prstGeom prst="rect">
            <a:avLst/>
          </a:prstGeom>
        </p:spPr>
        <p:txBody>
          <a:bodyPr wrap="none">
            <a:spAutoFit/>
          </a:bodyPr>
          <a:lstStyle/>
          <a:p>
            <a:r>
              <a:rPr lang="en-US" b="1" dirty="0" smtClean="0"/>
              <a:t>Disney University - 1984</a:t>
            </a:r>
            <a:endParaRPr lang="en-US" b="1"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108" y="3834598"/>
            <a:ext cx="2465682" cy="2146554"/>
          </a:xfrm>
          <a:prstGeom prst="rect">
            <a:avLst/>
          </a:prstGeom>
        </p:spPr>
      </p:pic>
      <p:sp>
        <p:nvSpPr>
          <p:cNvPr id="12" name="Rectangle 11"/>
          <p:cNvSpPr/>
          <p:nvPr/>
        </p:nvSpPr>
        <p:spPr>
          <a:xfrm>
            <a:off x="531856" y="5943600"/>
            <a:ext cx="1868204" cy="369332"/>
          </a:xfrm>
          <a:prstGeom prst="rect">
            <a:avLst/>
          </a:prstGeom>
        </p:spPr>
        <p:txBody>
          <a:bodyPr wrap="none">
            <a:spAutoFit/>
          </a:bodyPr>
          <a:lstStyle/>
          <a:p>
            <a:r>
              <a:rPr lang="en-US" b="1" dirty="0" smtClean="0"/>
              <a:t>Leadership - 1995</a:t>
            </a:r>
            <a:endParaRPr lang="en-US" b="1"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7778" y="4132654"/>
            <a:ext cx="2777258" cy="1852557"/>
          </a:xfrm>
          <a:prstGeom prst="rect">
            <a:avLst/>
          </a:prstGeom>
        </p:spPr>
      </p:pic>
      <p:sp>
        <p:nvSpPr>
          <p:cNvPr id="14" name="Rectangle 13"/>
          <p:cNvSpPr/>
          <p:nvPr/>
        </p:nvSpPr>
        <p:spPr>
          <a:xfrm>
            <a:off x="2444956" y="6031695"/>
            <a:ext cx="4163610" cy="369332"/>
          </a:xfrm>
          <a:prstGeom prst="rect">
            <a:avLst/>
          </a:prstGeom>
        </p:spPr>
        <p:txBody>
          <a:bodyPr wrap="square">
            <a:spAutoFit/>
          </a:bodyPr>
          <a:lstStyle/>
          <a:p>
            <a:r>
              <a:rPr lang="en-US" b="1" dirty="0" smtClean="0"/>
              <a:t>ISE® Luminary Leadership Award - 2012</a:t>
            </a:r>
            <a:endParaRPr lang="en-US" b="1" dirty="0"/>
          </a:p>
        </p:txBody>
      </p:sp>
      <p:sp>
        <p:nvSpPr>
          <p:cNvPr id="15" name="Rectangle 14"/>
          <p:cNvSpPr/>
          <p:nvPr/>
        </p:nvSpPr>
        <p:spPr>
          <a:xfrm>
            <a:off x="6575874" y="5791200"/>
            <a:ext cx="2415726" cy="369332"/>
          </a:xfrm>
          <a:prstGeom prst="rect">
            <a:avLst/>
          </a:prstGeom>
        </p:spPr>
        <p:txBody>
          <a:bodyPr wrap="none">
            <a:spAutoFit/>
          </a:bodyPr>
          <a:lstStyle/>
          <a:p>
            <a:r>
              <a:rPr lang="en-US" b="1" dirty="0" smtClean="0"/>
              <a:t>Last day as CISO - 2013</a:t>
            </a:r>
            <a:endParaRPr lang="en-US" b="1" dirty="0"/>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4191000"/>
            <a:ext cx="2133600" cy="1600200"/>
          </a:xfrm>
          <a:prstGeom prst="rect">
            <a:avLst/>
          </a:prstGeom>
        </p:spPr>
      </p:pic>
    </p:spTree>
    <p:extLst>
      <p:ext uri="{BB962C8B-B14F-4D97-AF65-F5344CB8AC3E}">
        <p14:creationId xmlns:p14="http://schemas.microsoft.com/office/powerpoint/2010/main" val="368001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8" y="304799"/>
            <a:ext cx="7223762" cy="762001"/>
          </a:xfrm>
        </p:spPr>
        <p:txBody>
          <a:bodyPr anchor="ctr">
            <a:noAutofit/>
          </a:bodyPr>
          <a:lstStyle/>
          <a:p>
            <a:r>
              <a:rPr lang="en-US" sz="3200" dirty="0" smtClean="0"/>
              <a:t>Being a woman gives you an edge</a:t>
            </a:r>
            <a:endParaRPr lang="en-US" sz="3200" dirty="0"/>
          </a:p>
        </p:txBody>
      </p:sp>
      <p:sp>
        <p:nvSpPr>
          <p:cNvPr id="3" name="Content Placeholder 2"/>
          <p:cNvSpPr>
            <a:spLocks noGrp="1"/>
          </p:cNvSpPr>
          <p:nvPr>
            <p:ph idx="1"/>
          </p:nvPr>
        </p:nvSpPr>
        <p:spPr>
          <a:xfrm>
            <a:off x="3371850" y="1524000"/>
            <a:ext cx="5600700" cy="3962400"/>
          </a:xfrm>
        </p:spPr>
        <p:txBody>
          <a:bodyPr>
            <a:normAutofit/>
          </a:bodyPr>
          <a:lstStyle/>
          <a:p>
            <a:pPr marL="0" indent="0">
              <a:buNone/>
              <a:defRPr/>
            </a:pPr>
            <a:r>
              <a:rPr lang="en-US" sz="2700" b="1" dirty="0"/>
              <a:t>Use your gender to your advantage!</a:t>
            </a:r>
            <a:endParaRPr lang="en-US" sz="2700" dirty="0"/>
          </a:p>
          <a:p>
            <a:pPr marL="381000" indent="-381000">
              <a:buFont typeface="Arial"/>
              <a:buChar char="•"/>
              <a:defRPr/>
            </a:pPr>
            <a:r>
              <a:rPr lang="en-US" sz="2100" dirty="0"/>
              <a:t>You stand out more when you are successful</a:t>
            </a:r>
          </a:p>
          <a:p>
            <a:pPr marL="381000" indent="-381000">
              <a:buFont typeface="Arial"/>
              <a:buChar char="•"/>
              <a:defRPr/>
            </a:pPr>
            <a:r>
              <a:rPr lang="en-US" sz="2100" dirty="0"/>
              <a:t>You have more refined communication skills</a:t>
            </a:r>
          </a:p>
          <a:p>
            <a:pPr marL="381000" indent="-381000">
              <a:buFont typeface="Arial"/>
              <a:buChar char="•"/>
              <a:defRPr/>
            </a:pPr>
            <a:r>
              <a:rPr lang="en-US" sz="2100" dirty="0"/>
              <a:t>You have superior management skills</a:t>
            </a:r>
          </a:p>
          <a:p>
            <a:pPr marL="381000" indent="-381000">
              <a:buFont typeface="Arial"/>
              <a:buChar char="•"/>
              <a:defRPr/>
            </a:pPr>
            <a:r>
              <a:rPr lang="en-US" sz="2100" dirty="0"/>
              <a:t>Better at </a:t>
            </a:r>
            <a:r>
              <a:rPr lang="en-US" sz="2100" dirty="0" smtClean="0"/>
              <a:t>multitasking</a:t>
            </a:r>
          </a:p>
          <a:p>
            <a:pPr marL="381000" indent="-381000">
              <a:buFont typeface="Arial"/>
              <a:buChar char="•"/>
              <a:defRPr/>
            </a:pPr>
            <a:r>
              <a:rPr lang="en-US" sz="2100" dirty="0" smtClean="0"/>
              <a:t>As </a:t>
            </a:r>
            <a:r>
              <a:rPr lang="en-US" sz="2100" dirty="0"/>
              <a:t>a woman, your ability to analyze data, data metrics and combine it with your gut instinct is a combination that is extremely </a:t>
            </a:r>
            <a:r>
              <a:rPr lang="en-US" sz="2100" dirty="0" smtClean="0"/>
              <a:t>powerful</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defRPr/>
            </a:pPr>
            <a:endParaRPr lang="en-US" sz="2700" dirty="0"/>
          </a:p>
        </p:txBody>
      </p:sp>
      <p:pic>
        <p:nvPicPr>
          <p:cNvPr id="4" name="Picture 3"/>
          <p:cNvPicPr>
            <a:picLocks noChangeAspect="1"/>
          </p:cNvPicPr>
          <p:nvPr/>
        </p:nvPicPr>
        <p:blipFill>
          <a:blip r:embed="rId3"/>
          <a:stretch>
            <a:fillRect/>
          </a:stretch>
        </p:blipFill>
        <p:spPr>
          <a:xfrm>
            <a:off x="400050" y="2223135"/>
            <a:ext cx="2571750" cy="2177415"/>
          </a:xfrm>
          <a:prstGeom prst="rect">
            <a:avLst/>
          </a:prstGeom>
        </p:spPr>
      </p:pic>
    </p:spTree>
    <p:extLst>
      <p:ext uri="{BB962C8B-B14F-4D97-AF65-F5344CB8AC3E}">
        <p14:creationId xmlns:p14="http://schemas.microsoft.com/office/powerpoint/2010/main" val="3081765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8" y="286605"/>
            <a:ext cx="8001002" cy="780196"/>
          </a:xfrm>
        </p:spPr>
        <p:txBody>
          <a:bodyPr>
            <a:noAutofit/>
          </a:bodyPr>
          <a:lstStyle/>
          <a:p>
            <a:r>
              <a:rPr lang="en-US" sz="3600" dirty="0"/>
              <a:t>Do Not Roll The Dice: Make a Plan!</a:t>
            </a:r>
          </a:p>
        </p:txBody>
      </p:sp>
      <p:sp>
        <p:nvSpPr>
          <p:cNvPr id="3" name="Content Placeholder 2"/>
          <p:cNvSpPr>
            <a:spLocks noGrp="1"/>
          </p:cNvSpPr>
          <p:nvPr>
            <p:ph idx="1"/>
          </p:nvPr>
        </p:nvSpPr>
        <p:spPr>
          <a:xfrm>
            <a:off x="533400" y="1524000"/>
            <a:ext cx="8305800" cy="4171950"/>
          </a:xfrm>
        </p:spPr>
        <p:txBody>
          <a:bodyPr>
            <a:normAutofit/>
          </a:bodyPr>
          <a:lstStyle/>
          <a:p>
            <a:pPr marL="381000" indent="-381000">
              <a:buFont typeface="Arial"/>
              <a:buChar char="•"/>
            </a:pPr>
            <a:r>
              <a:rPr lang="en-US" b="1" dirty="0" smtClean="0"/>
              <a:t>Begin </a:t>
            </a:r>
            <a:r>
              <a:rPr lang="en-US" b="1" dirty="0"/>
              <a:t>with </a:t>
            </a:r>
            <a:r>
              <a:rPr lang="en-US" b="1" dirty="0" smtClean="0"/>
              <a:t>the </a:t>
            </a:r>
            <a:r>
              <a:rPr lang="en-US" b="1" dirty="0"/>
              <a:t>end in </a:t>
            </a:r>
            <a:r>
              <a:rPr lang="en-US" b="1" dirty="0" smtClean="0"/>
              <a:t>mind – where do you want to be in 1, 5, 10 years?</a:t>
            </a:r>
          </a:p>
          <a:p>
            <a:pPr marL="381000" indent="-381000">
              <a:buFont typeface="Arial"/>
              <a:buChar char="•"/>
            </a:pPr>
            <a:r>
              <a:rPr lang="en-US" b="1" dirty="0" smtClean="0"/>
              <a:t>Consider what experiences and career paths you might enjoy</a:t>
            </a:r>
          </a:p>
          <a:p>
            <a:pPr marL="381000" indent="-381000">
              <a:buFont typeface="Arial"/>
              <a:buChar char="•"/>
            </a:pPr>
            <a:r>
              <a:rPr lang="en-US" b="1" dirty="0" smtClean="0"/>
              <a:t>Work on your weaknesses</a:t>
            </a:r>
          </a:p>
          <a:p>
            <a:pPr marL="381000" indent="-381000">
              <a:buFont typeface="Arial"/>
              <a:buChar char="•"/>
            </a:pPr>
            <a:r>
              <a:rPr lang="en-US" b="1" dirty="0" smtClean="0"/>
              <a:t>Seek out training and opport</a:t>
            </a:r>
            <a:r>
              <a:rPr lang="en-US" dirty="0" smtClean="0"/>
              <a:t>unities to advance your knowledge</a:t>
            </a:r>
          </a:p>
          <a:p>
            <a:pPr marL="381000" indent="-381000">
              <a:buFont typeface="Arial"/>
              <a:buChar char="•"/>
            </a:pPr>
            <a:r>
              <a:rPr lang="en-US" b="1" dirty="0"/>
              <a:t>Online learning resources:</a:t>
            </a:r>
          </a:p>
          <a:p>
            <a:pPr marL="647700" lvl="1" indent="-266700">
              <a:buFont typeface="Courier New"/>
              <a:buChar char="o"/>
            </a:pPr>
            <a:r>
              <a:rPr lang="en-US" dirty="0"/>
              <a:t>Cyber Security Awareness Free Training and Webcasts</a:t>
            </a:r>
          </a:p>
          <a:p>
            <a:pPr marL="647700" lvl="1" indent="-266700">
              <a:buFont typeface="Courier New"/>
              <a:buChar char="o"/>
            </a:pPr>
            <a:r>
              <a:rPr lang="en-US" dirty="0"/>
              <a:t>NIH Information and Privacy Awareness Training</a:t>
            </a:r>
          </a:p>
          <a:p>
            <a:pPr marL="647700" lvl="1" indent="-266700">
              <a:buFont typeface="Courier New"/>
              <a:buChar char="o"/>
            </a:pPr>
            <a:r>
              <a:rPr lang="en-US" dirty="0" err="1"/>
              <a:t>Securitytube</a:t>
            </a:r>
            <a:r>
              <a:rPr lang="en-US" dirty="0"/>
              <a:t> training videos</a:t>
            </a:r>
          </a:p>
          <a:p>
            <a:pPr marL="647700" lvl="1" indent="-266700">
              <a:buFont typeface="Courier New"/>
              <a:buChar char="o"/>
            </a:pPr>
            <a:r>
              <a:rPr lang="en-US" dirty="0"/>
              <a:t>Sectools.org: Top network security tools</a:t>
            </a:r>
          </a:p>
          <a:p>
            <a:pPr marL="647700" lvl="1" indent="-266700">
              <a:buFont typeface="Courier New"/>
              <a:buChar char="o"/>
            </a:pPr>
            <a:r>
              <a:rPr lang="en-US" dirty="0" err="1"/>
              <a:t>Coursera</a:t>
            </a:r>
            <a:r>
              <a:rPr lang="en-US" dirty="0"/>
              <a:t>: partners with top universities to offer free education courses online</a:t>
            </a:r>
          </a:p>
          <a:p>
            <a:pPr>
              <a:buFont typeface="Wingdings" panose="05000000000000000000" pitchFamily="2" charset="2"/>
              <a:buChar char="Ø"/>
            </a:pPr>
            <a:endParaRPr lang="en-US" dirty="0" smtClean="0"/>
          </a:p>
          <a:p>
            <a:pPr lvl="1">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p:txBody>
      </p:sp>
      <p:pic>
        <p:nvPicPr>
          <p:cNvPr id="4" name="Picture 3"/>
          <p:cNvPicPr>
            <a:picLocks noChangeAspect="1"/>
          </p:cNvPicPr>
          <p:nvPr/>
        </p:nvPicPr>
        <p:blipFill>
          <a:blip r:embed="rId3"/>
          <a:stretch>
            <a:fillRect/>
          </a:stretch>
        </p:blipFill>
        <p:spPr>
          <a:xfrm>
            <a:off x="6858000" y="3124200"/>
            <a:ext cx="1852921" cy="1981200"/>
          </a:xfrm>
          <a:prstGeom prst="ellipse">
            <a:avLst/>
          </a:prstGeom>
          <a:ln>
            <a:noFill/>
          </a:ln>
          <a:effectLst>
            <a:softEdge rad="112500"/>
          </a:effectLst>
        </p:spPr>
      </p:pic>
    </p:spTree>
    <p:extLst>
      <p:ext uri="{BB962C8B-B14F-4D97-AF65-F5344CB8AC3E}">
        <p14:creationId xmlns:p14="http://schemas.microsoft.com/office/powerpoint/2010/main" val="1090857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Advance Your Knowledge</a:t>
            </a:r>
            <a:endParaRPr lang="en-US" dirty="0"/>
          </a:p>
        </p:txBody>
      </p:sp>
      <p:sp>
        <p:nvSpPr>
          <p:cNvPr id="3" name="Content Placeholder 2"/>
          <p:cNvSpPr>
            <a:spLocks noGrp="1"/>
          </p:cNvSpPr>
          <p:nvPr>
            <p:ph idx="1"/>
          </p:nvPr>
        </p:nvSpPr>
        <p:spPr>
          <a:xfrm>
            <a:off x="381000" y="1885950"/>
            <a:ext cx="4038600" cy="3486150"/>
          </a:xfrm>
          <a:solidFill>
            <a:srgbClr val="009EBA"/>
          </a:solidFill>
        </p:spPr>
        <p:style>
          <a:lnRef idx="0">
            <a:schemeClr val="accent6"/>
          </a:lnRef>
          <a:fillRef idx="3">
            <a:schemeClr val="accent6"/>
          </a:fillRef>
          <a:effectRef idx="3">
            <a:schemeClr val="accent6"/>
          </a:effectRef>
          <a:fontRef idx="minor">
            <a:schemeClr val="lt1"/>
          </a:fontRef>
        </p:style>
        <p:txBody>
          <a:bodyPr>
            <a:normAutofit/>
          </a:bodyPr>
          <a:lstStyle/>
          <a:p>
            <a:pPr marL="0" indent="119063">
              <a:buNone/>
            </a:pPr>
            <a:r>
              <a:rPr lang="en-US" b="1" dirty="0" smtClean="0"/>
              <a:t>Online </a:t>
            </a:r>
            <a:r>
              <a:rPr lang="en-US" b="1" dirty="0"/>
              <a:t>learning resources:</a:t>
            </a:r>
          </a:p>
          <a:p>
            <a:pPr marL="520304" lvl="1" indent="-370285">
              <a:buSzPct val="50000"/>
              <a:buFont typeface="Wingdings" charset="2"/>
              <a:buChar char="q"/>
            </a:pPr>
            <a:r>
              <a:rPr lang="en-US" sz="1800" dirty="0">
                <a:solidFill>
                  <a:schemeClr val="tx1"/>
                </a:solidFill>
              </a:rPr>
              <a:t>Cyber Security Awareness Free Training and Webcasts</a:t>
            </a:r>
          </a:p>
          <a:p>
            <a:pPr marL="520304" lvl="1" indent="-370285">
              <a:buSzPct val="50000"/>
              <a:buFont typeface="Wingdings" charset="2"/>
              <a:buChar char="q"/>
            </a:pPr>
            <a:r>
              <a:rPr lang="en-US" sz="1800" dirty="0">
                <a:solidFill>
                  <a:schemeClr val="tx1"/>
                </a:solidFill>
              </a:rPr>
              <a:t>NIH Information and Privacy Awareness Training</a:t>
            </a:r>
          </a:p>
          <a:p>
            <a:pPr marL="520304" lvl="1" indent="-370285">
              <a:buSzPct val="50000"/>
              <a:buFont typeface="Wingdings" charset="2"/>
              <a:buChar char="q"/>
            </a:pPr>
            <a:r>
              <a:rPr lang="en-US" sz="1800" dirty="0" err="1">
                <a:solidFill>
                  <a:schemeClr val="tx1"/>
                </a:solidFill>
              </a:rPr>
              <a:t>Securitytube</a:t>
            </a:r>
            <a:r>
              <a:rPr lang="en-US" sz="1800" dirty="0">
                <a:solidFill>
                  <a:schemeClr val="tx1"/>
                </a:solidFill>
              </a:rPr>
              <a:t> training videos</a:t>
            </a:r>
          </a:p>
          <a:p>
            <a:pPr marL="520304" lvl="1" indent="-370285">
              <a:buSzPct val="50000"/>
              <a:buFont typeface="Wingdings" charset="2"/>
              <a:buChar char="q"/>
            </a:pPr>
            <a:r>
              <a:rPr lang="en-US" sz="1800" dirty="0">
                <a:solidFill>
                  <a:schemeClr val="tx1"/>
                </a:solidFill>
              </a:rPr>
              <a:t>Sectools.org: Top network security tools</a:t>
            </a:r>
          </a:p>
          <a:p>
            <a:pPr marL="520304" lvl="1" indent="-370285">
              <a:buSzPct val="50000"/>
              <a:buFont typeface="Wingdings" charset="2"/>
              <a:buChar char="q"/>
            </a:pPr>
            <a:r>
              <a:rPr lang="en-US" sz="1800" dirty="0" err="1">
                <a:solidFill>
                  <a:schemeClr val="tx1"/>
                </a:solidFill>
              </a:rPr>
              <a:t>Coursera</a:t>
            </a:r>
            <a:r>
              <a:rPr lang="en-US" sz="1800" dirty="0">
                <a:solidFill>
                  <a:schemeClr val="tx1"/>
                </a:solidFill>
              </a:rPr>
              <a:t>: partners with top universities to offer free education courses online</a:t>
            </a:r>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p:txBody>
      </p:sp>
      <p:sp>
        <p:nvSpPr>
          <p:cNvPr id="4" name="Rectangle 3"/>
          <p:cNvSpPr/>
          <p:nvPr/>
        </p:nvSpPr>
        <p:spPr>
          <a:xfrm>
            <a:off x="4953000" y="1885950"/>
            <a:ext cx="3733800" cy="3486149"/>
          </a:xfrm>
          <a:prstGeom prst="rect">
            <a:avLst/>
          </a:prstGeom>
          <a:solidFill>
            <a:srgbClr val="009EBA"/>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000" b="1" dirty="0"/>
              <a:t>Scholarships</a:t>
            </a:r>
            <a:r>
              <a:rPr lang="en-US" b="1" dirty="0"/>
              <a:t>:</a:t>
            </a:r>
          </a:p>
          <a:p>
            <a:pPr marL="600067" lvl="1" indent="-257175">
              <a:buClr>
                <a:schemeClr val="accent2"/>
              </a:buClr>
              <a:buSzPct val="50000"/>
              <a:buFont typeface="Wingdings" charset="2"/>
              <a:buChar char="q"/>
            </a:pPr>
            <a:r>
              <a:rPr lang="en-US" dirty="0">
                <a:solidFill>
                  <a:schemeClr val="accent4">
                    <a:lumMod val="50000"/>
                  </a:schemeClr>
                </a:solidFill>
              </a:rPr>
              <a:t>ISC</a:t>
            </a:r>
            <a:r>
              <a:rPr lang="en-US" baseline="30000" dirty="0">
                <a:solidFill>
                  <a:schemeClr val="accent4">
                    <a:lumMod val="50000"/>
                  </a:schemeClr>
                </a:solidFill>
              </a:rPr>
              <a:t>2</a:t>
            </a:r>
            <a:r>
              <a:rPr lang="en-US" dirty="0">
                <a:solidFill>
                  <a:schemeClr val="accent4">
                    <a:lumMod val="50000"/>
                  </a:schemeClr>
                </a:solidFill>
              </a:rPr>
              <a:t> Scholarship opportunities:</a:t>
            </a:r>
          </a:p>
          <a:p>
            <a:pPr marL="600067" lvl="1" indent="-257175">
              <a:buClr>
                <a:schemeClr val="accent2"/>
              </a:buClr>
              <a:buSzPct val="50000"/>
              <a:buFont typeface="Wingdings" charset="2"/>
              <a:buChar char="q"/>
            </a:pPr>
            <a:r>
              <a:rPr lang="en-US" dirty="0">
                <a:solidFill>
                  <a:schemeClr val="accent4">
                    <a:lumMod val="50000"/>
                  </a:schemeClr>
                </a:solidFill>
              </a:rPr>
              <a:t>Scholarship for Women Studying Information Security</a:t>
            </a:r>
          </a:p>
          <a:p>
            <a:pPr marL="600067" lvl="1" indent="-257175">
              <a:buClr>
                <a:schemeClr val="accent2"/>
              </a:buClr>
              <a:buSzPct val="50000"/>
              <a:buFont typeface="Wingdings" charset="2"/>
              <a:buChar char="q"/>
            </a:pPr>
            <a:r>
              <a:rPr lang="en-US" dirty="0">
                <a:solidFill>
                  <a:schemeClr val="accent4">
                    <a:lumMod val="50000"/>
                  </a:schemeClr>
                </a:solidFill>
              </a:rPr>
              <a:t>Undergraduate Scholarship  </a:t>
            </a:r>
          </a:p>
          <a:p>
            <a:pPr marL="600067" lvl="1" indent="-257175">
              <a:buClr>
                <a:schemeClr val="accent2"/>
              </a:buClr>
              <a:buSzPct val="50000"/>
              <a:buFont typeface="Wingdings" charset="2"/>
              <a:buChar char="q"/>
            </a:pPr>
            <a:r>
              <a:rPr lang="en-US" dirty="0">
                <a:solidFill>
                  <a:schemeClr val="accent4">
                    <a:lumMod val="50000"/>
                  </a:schemeClr>
                </a:solidFill>
              </a:rPr>
              <a:t>Graduate Scholarship </a:t>
            </a:r>
          </a:p>
          <a:p>
            <a:pPr marL="600067" lvl="1" indent="-257175">
              <a:buClr>
                <a:schemeClr val="accent2"/>
              </a:buClr>
              <a:buSzPct val="50000"/>
              <a:buFont typeface="Wingdings" charset="2"/>
              <a:buChar char="q"/>
            </a:pPr>
            <a:r>
              <a:rPr lang="en-US" dirty="0">
                <a:solidFill>
                  <a:schemeClr val="accent4">
                    <a:lumMod val="50000"/>
                  </a:schemeClr>
                </a:solidFill>
              </a:rPr>
              <a:t>Harold F. Tipton Memorial Scholarship</a:t>
            </a:r>
          </a:p>
          <a:p>
            <a:pPr marL="600067" lvl="1" indent="-257175">
              <a:buClr>
                <a:schemeClr val="accent2"/>
              </a:buClr>
              <a:buSzPct val="50000"/>
              <a:buFont typeface="Wingdings" charset="2"/>
              <a:buChar char="q"/>
            </a:pPr>
            <a:r>
              <a:rPr lang="en-US" dirty="0">
                <a:solidFill>
                  <a:schemeClr val="accent4">
                    <a:lumMod val="50000"/>
                  </a:schemeClr>
                </a:solidFill>
              </a:rPr>
              <a:t>U.S.A. Cyber Warrior Scholarship  </a:t>
            </a:r>
          </a:p>
          <a:p>
            <a:pPr marL="600067" lvl="1" indent="-257175">
              <a:buClr>
                <a:schemeClr val="accent2"/>
              </a:buClr>
              <a:buSzPct val="50000"/>
              <a:buFont typeface="Wingdings" charset="2"/>
              <a:buChar char="q"/>
            </a:pPr>
            <a:r>
              <a:rPr lang="en-US" dirty="0">
                <a:solidFill>
                  <a:schemeClr val="accent4">
                    <a:lumMod val="50000"/>
                  </a:schemeClr>
                </a:solidFill>
              </a:rPr>
              <a:t>University of Phoenix (ISC)² Scholarship  </a:t>
            </a:r>
          </a:p>
        </p:txBody>
      </p:sp>
      <p:pic>
        <p:nvPicPr>
          <p:cNvPr id="5" name="Picture 4" descr="word-knowledge-books-as-staircase-195675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1143000"/>
            <a:ext cx="1289050" cy="9667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3786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311-Momenta-TEN-Atlanta-008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2724150"/>
            <a:ext cx="2454966" cy="1924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itle 6"/>
          <p:cNvSpPr>
            <a:spLocks noGrp="1"/>
          </p:cNvSpPr>
          <p:nvPr>
            <p:ph type="title"/>
          </p:nvPr>
        </p:nvSpPr>
        <p:spPr/>
        <p:txBody>
          <a:bodyPr/>
          <a:lstStyle/>
          <a:p>
            <a:r>
              <a:rPr lang="en-US" dirty="0" smtClean="0"/>
              <a:t>My Story</a:t>
            </a:r>
            <a:endParaRPr lang="en-US" dirty="0"/>
          </a:p>
        </p:txBody>
      </p:sp>
      <p:sp>
        <p:nvSpPr>
          <p:cNvPr id="3" name="Content Placeholder 2"/>
          <p:cNvSpPr>
            <a:spLocks noGrp="1"/>
          </p:cNvSpPr>
          <p:nvPr>
            <p:ph idx="1"/>
          </p:nvPr>
        </p:nvSpPr>
        <p:spPr>
          <a:xfrm>
            <a:off x="2971800" y="1524000"/>
            <a:ext cx="6172200" cy="4114800"/>
          </a:xfrm>
        </p:spPr>
        <p:txBody>
          <a:bodyPr>
            <a:normAutofit/>
          </a:bodyPr>
          <a:lstStyle/>
          <a:p>
            <a:pPr marL="347654" indent="-347654">
              <a:buSzPct val="75000"/>
              <a:buFont typeface="Wingdings" charset="2"/>
              <a:buChar char=""/>
            </a:pPr>
            <a:r>
              <a:rPr lang="en-US" sz="1950" b="1" dirty="0"/>
              <a:t>Started my career in the InfoSec industry in 2000</a:t>
            </a:r>
          </a:p>
          <a:p>
            <a:pPr marL="567104" lvl="1" indent="-347654">
              <a:buSzPct val="75000"/>
              <a:buFont typeface="Wingdings" charset="2"/>
              <a:buChar char=""/>
            </a:pPr>
            <a:r>
              <a:rPr lang="en-US" sz="1650" i="1" dirty="0"/>
              <a:t>Director of Product Marketing – </a:t>
            </a:r>
            <a:r>
              <a:rPr lang="en-US" sz="1650" i="1" dirty="0" err="1"/>
              <a:t>Secureworks</a:t>
            </a:r>
            <a:endParaRPr lang="en-US" sz="1650" i="1" dirty="0"/>
          </a:p>
          <a:p>
            <a:pPr marL="567104" lvl="1" indent="-347654">
              <a:buSzPct val="75000"/>
              <a:buFont typeface="Wingdings" charset="2"/>
              <a:buChar char=""/>
            </a:pPr>
            <a:r>
              <a:rPr lang="en-US" sz="1650" i="1" dirty="0"/>
              <a:t>Director of Marketing - </a:t>
            </a:r>
            <a:r>
              <a:rPr lang="en-US" sz="1650" i="1" dirty="0" err="1"/>
              <a:t>Lancope</a:t>
            </a:r>
            <a:endParaRPr lang="en-US" sz="1650" i="1" dirty="0"/>
          </a:p>
          <a:p>
            <a:pPr marL="347654" indent="-347654">
              <a:buSzPct val="75000"/>
              <a:buFont typeface="Wingdings" charset="2"/>
              <a:buChar char=""/>
            </a:pPr>
            <a:r>
              <a:rPr lang="en-US" sz="1950" b="1" dirty="0"/>
              <a:t>Founded three companies ---Executive Alliance, T.E.N. and ISE</a:t>
            </a:r>
            <a:r>
              <a:rPr lang="en-US" sz="1950" b="1" dirty="0">
                <a:ea typeface="Lucida Grande"/>
                <a:cs typeface="Lucida Grande"/>
              </a:rPr>
              <a:t>®</a:t>
            </a:r>
            <a:r>
              <a:rPr lang="en-US" sz="1950" b="1" dirty="0"/>
              <a:t> Talent</a:t>
            </a:r>
          </a:p>
          <a:p>
            <a:pPr marL="347654" indent="-347654">
              <a:buSzPct val="75000"/>
              <a:buFont typeface="Wingdings" charset="2"/>
              <a:buChar char=""/>
            </a:pPr>
            <a:r>
              <a:rPr lang="en-US" b="1" dirty="0" smtClean="0"/>
              <a:t>Created the ISE</a:t>
            </a:r>
            <a:r>
              <a:rPr lang="en-US" b="1" dirty="0">
                <a:ea typeface="Lucida Grande"/>
                <a:cs typeface="Lucida Grande"/>
              </a:rPr>
              <a:t>®</a:t>
            </a:r>
            <a:r>
              <a:rPr lang="en-US" b="1" dirty="0" smtClean="0"/>
              <a:t> Award Program Series</a:t>
            </a:r>
          </a:p>
          <a:p>
            <a:pPr marL="567104" lvl="1" indent="-347654">
              <a:buSzPct val="75000"/>
              <a:buFont typeface="Wingdings" charset="2"/>
              <a:buChar char=""/>
            </a:pPr>
            <a:r>
              <a:rPr lang="en-US" sz="1650" i="1" dirty="0"/>
              <a:t>Nationally acclaimed as North America’s largest recognition program</a:t>
            </a:r>
            <a:br>
              <a:rPr lang="en-US" sz="1650" i="1" dirty="0"/>
            </a:br>
            <a:r>
              <a:rPr lang="en-US" sz="1650" i="1" dirty="0"/>
              <a:t>for security professionals</a:t>
            </a:r>
          </a:p>
          <a:p>
            <a:pPr marL="347654" indent="-347654">
              <a:buSzPct val="75000"/>
              <a:buFont typeface="Wingdings" charset="2"/>
              <a:buChar char=""/>
            </a:pPr>
            <a:r>
              <a:rPr lang="en-US" sz="1950" b="1" dirty="0"/>
              <a:t>2012 Recipient of a 4th Congressional District of Georgia Citation for fostering greater visibility and professionalism for the IT security industry</a:t>
            </a:r>
          </a:p>
        </p:txBody>
      </p:sp>
      <p:sp>
        <p:nvSpPr>
          <p:cNvPr id="5" name="Rectangle 4"/>
          <p:cNvSpPr/>
          <p:nvPr/>
        </p:nvSpPr>
        <p:spPr>
          <a:xfrm>
            <a:off x="19050" y="1709604"/>
            <a:ext cx="2838450" cy="923330"/>
          </a:xfrm>
          <a:prstGeom prst="rect">
            <a:avLst/>
          </a:prstGeom>
        </p:spPr>
        <p:txBody>
          <a:bodyPr wrap="square">
            <a:spAutoFit/>
          </a:bodyPr>
          <a:lstStyle/>
          <a:p>
            <a:pPr algn="ctr"/>
            <a:r>
              <a:rPr lang="en-US" b="1" dirty="0">
                <a:solidFill>
                  <a:srgbClr val="F7931E"/>
                </a:solidFill>
                <a:latin typeface="+mj-lt"/>
              </a:rPr>
              <a:t>Marci McCarthy</a:t>
            </a:r>
          </a:p>
          <a:p>
            <a:pPr algn="ctr"/>
            <a:r>
              <a:rPr lang="en-US" b="1" i="1" dirty="0">
                <a:solidFill>
                  <a:srgbClr val="F7931E"/>
                </a:solidFill>
                <a:latin typeface="+mj-lt"/>
              </a:rPr>
              <a:t>CEO and President</a:t>
            </a:r>
          </a:p>
          <a:p>
            <a:pPr algn="ctr"/>
            <a:r>
              <a:rPr lang="en-US" b="1" dirty="0">
                <a:solidFill>
                  <a:srgbClr val="F7931E"/>
                </a:solidFill>
                <a:latin typeface="+mj-lt"/>
              </a:rPr>
              <a:t>T.E.N.</a:t>
            </a:r>
          </a:p>
        </p:txBody>
      </p:sp>
      <p:pic>
        <p:nvPicPr>
          <p:cNvPr id="6" name="Picture 5" descr="Momenta-TEN-NYC-20141009-0005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654" y="4191000"/>
            <a:ext cx="1941996" cy="144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54840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Schools for </a:t>
            </a:r>
            <a:r>
              <a:rPr lang="en-US" sz="3200" dirty="0" err="1" smtClean="0"/>
              <a:t>Cybersecurity</a:t>
            </a:r>
            <a:endParaRPr lang="en-US" sz="3200" dirty="0"/>
          </a:p>
        </p:txBody>
      </p:sp>
      <p:sp>
        <p:nvSpPr>
          <p:cNvPr id="3" name="Content Placeholder 2"/>
          <p:cNvSpPr>
            <a:spLocks noGrp="1"/>
          </p:cNvSpPr>
          <p:nvPr>
            <p:ph idx="1"/>
          </p:nvPr>
        </p:nvSpPr>
        <p:spPr>
          <a:xfrm>
            <a:off x="838200" y="2228850"/>
            <a:ext cx="3429000" cy="3486150"/>
          </a:xfrm>
        </p:spPr>
        <p:txBody>
          <a:bodyPr>
            <a:normAutofit/>
          </a:bodyPr>
          <a:lstStyle/>
          <a:p>
            <a:pPr marL="342900" indent="-342900">
              <a:buFont typeface="Wingdings" charset="2"/>
              <a:buChar char="ü"/>
            </a:pPr>
            <a:r>
              <a:rPr lang="en-US" sz="1800" b="1" dirty="0" smtClean="0"/>
              <a:t>University </a:t>
            </a:r>
            <a:r>
              <a:rPr lang="en-US" sz="1800" b="1" dirty="0"/>
              <a:t>of Texas, San Antonio</a:t>
            </a:r>
          </a:p>
          <a:p>
            <a:pPr marL="342900" indent="-342900">
              <a:buFont typeface="Wingdings" charset="2"/>
              <a:buChar char="ü"/>
            </a:pPr>
            <a:r>
              <a:rPr lang="en-US" sz="1800" b="1" dirty="0"/>
              <a:t>Norwich University</a:t>
            </a:r>
          </a:p>
          <a:p>
            <a:pPr marL="342900" indent="-342900">
              <a:buFont typeface="Wingdings" charset="2"/>
              <a:buChar char="ü"/>
            </a:pPr>
            <a:r>
              <a:rPr lang="en-US" sz="1800" b="1" dirty="0"/>
              <a:t>Mississippi State University</a:t>
            </a:r>
          </a:p>
          <a:p>
            <a:pPr marL="342900" indent="-342900">
              <a:buFont typeface="Wingdings" charset="2"/>
              <a:buChar char="ü"/>
            </a:pPr>
            <a:r>
              <a:rPr lang="en-US" sz="1800" b="1" dirty="0"/>
              <a:t>Syracuse University</a:t>
            </a:r>
          </a:p>
          <a:p>
            <a:pPr marL="342900" indent="-342900">
              <a:buFont typeface="Wingdings" charset="2"/>
              <a:buChar char="ü"/>
            </a:pPr>
            <a:r>
              <a:rPr lang="en-US" sz="1800" b="1" dirty="0"/>
              <a:t>Carnegie Mellon </a:t>
            </a:r>
            <a:r>
              <a:rPr lang="en-US" sz="1800" b="1" dirty="0" smtClean="0"/>
              <a:t>University</a:t>
            </a:r>
          </a:p>
          <a:p>
            <a:pPr marL="342900" indent="-342900">
              <a:buFont typeface="Wingdings" charset="2"/>
              <a:buChar char="ü"/>
            </a:pPr>
            <a:r>
              <a:rPr lang="en-US" sz="1800" b="1" dirty="0" smtClean="0"/>
              <a:t>Purdue University</a:t>
            </a:r>
            <a:endParaRPr lang="en-US" dirty="0"/>
          </a:p>
          <a:p>
            <a:pPr marL="342900" indent="-342900">
              <a:buFont typeface="Wingdings" charset="2"/>
              <a:buChar char="ü"/>
            </a:pPr>
            <a:r>
              <a:rPr lang="en-US" sz="1800" b="1" dirty="0" smtClean="0"/>
              <a:t>Kennesaw State University</a:t>
            </a:r>
          </a:p>
          <a:p>
            <a:pPr marL="342900" indent="-342900">
              <a:buFont typeface="Wingdings" charset="2"/>
              <a:buChar char="ü"/>
            </a:pPr>
            <a:r>
              <a:rPr lang="en-US" sz="1800" b="1" dirty="0" smtClean="0"/>
              <a:t>Clemson University</a:t>
            </a:r>
            <a:endParaRPr lang="en-US" sz="1800" b="1" dirty="0"/>
          </a:p>
        </p:txBody>
      </p:sp>
      <p:sp>
        <p:nvSpPr>
          <p:cNvPr id="4" name="Rectangle 3"/>
          <p:cNvSpPr/>
          <p:nvPr/>
        </p:nvSpPr>
        <p:spPr>
          <a:xfrm>
            <a:off x="4648200" y="2057400"/>
            <a:ext cx="3967842" cy="3831818"/>
          </a:xfrm>
          <a:prstGeom prst="rect">
            <a:avLst/>
          </a:prstGeom>
        </p:spPr>
        <p:txBody>
          <a:bodyPr wrap="square">
            <a:spAutoFit/>
          </a:bodyPr>
          <a:lstStyle/>
          <a:p>
            <a:pPr marL="257175" indent="-257175">
              <a:lnSpc>
                <a:spcPct val="150000"/>
              </a:lnSpc>
              <a:buClr>
                <a:schemeClr val="accent2"/>
              </a:buClr>
              <a:buFont typeface="Wingdings" charset="2"/>
              <a:buChar char="ü"/>
            </a:pPr>
            <a:r>
              <a:rPr lang="en-US" b="1" dirty="0"/>
              <a:t>University of Southern California</a:t>
            </a:r>
          </a:p>
          <a:p>
            <a:pPr marL="257175" indent="-257175">
              <a:lnSpc>
                <a:spcPct val="150000"/>
              </a:lnSpc>
              <a:buClr>
                <a:schemeClr val="accent2"/>
              </a:buClr>
              <a:buFont typeface="Wingdings" charset="2"/>
              <a:buChar char="ü"/>
            </a:pPr>
            <a:r>
              <a:rPr lang="en-US" b="1" dirty="0"/>
              <a:t>University of Pittsburgh</a:t>
            </a:r>
          </a:p>
          <a:p>
            <a:pPr marL="257175" indent="-257175">
              <a:lnSpc>
                <a:spcPct val="150000"/>
              </a:lnSpc>
              <a:buClr>
                <a:schemeClr val="accent2"/>
              </a:buClr>
              <a:buFont typeface="Wingdings" charset="2"/>
              <a:buChar char="ü"/>
            </a:pPr>
            <a:r>
              <a:rPr lang="en-US" b="1" dirty="0"/>
              <a:t>George Mason University</a:t>
            </a:r>
          </a:p>
          <a:p>
            <a:pPr marL="257175" indent="-257175">
              <a:lnSpc>
                <a:spcPct val="150000"/>
              </a:lnSpc>
              <a:buClr>
                <a:schemeClr val="accent2"/>
              </a:buClr>
              <a:buFont typeface="Wingdings" charset="2"/>
              <a:buChar char="ü"/>
            </a:pPr>
            <a:r>
              <a:rPr lang="en-US" b="1" dirty="0"/>
              <a:t>West Chester University of PA</a:t>
            </a:r>
          </a:p>
          <a:p>
            <a:pPr marL="257175" indent="-257175">
              <a:lnSpc>
                <a:spcPct val="150000"/>
              </a:lnSpc>
              <a:buClr>
                <a:schemeClr val="accent2"/>
              </a:buClr>
              <a:buFont typeface="Wingdings" charset="2"/>
              <a:buChar char="ü"/>
            </a:pPr>
            <a:r>
              <a:rPr lang="en-US" b="1" dirty="0"/>
              <a:t>U.S. Military Academy, West Point</a:t>
            </a:r>
          </a:p>
          <a:p>
            <a:pPr marL="257175" indent="-257175">
              <a:lnSpc>
                <a:spcPct val="150000"/>
              </a:lnSpc>
              <a:buClr>
                <a:schemeClr val="accent2"/>
              </a:buClr>
              <a:buFont typeface="Wingdings" charset="2"/>
              <a:buChar char="ü"/>
            </a:pPr>
            <a:r>
              <a:rPr lang="en-US" b="1" dirty="0"/>
              <a:t>University of </a:t>
            </a:r>
            <a:r>
              <a:rPr lang="en-US" b="1" dirty="0" smtClean="0"/>
              <a:t>Washington</a:t>
            </a:r>
          </a:p>
          <a:p>
            <a:pPr marL="257175" indent="-257175">
              <a:lnSpc>
                <a:spcPct val="150000"/>
              </a:lnSpc>
              <a:buClr>
                <a:schemeClr val="accent2"/>
              </a:buClr>
              <a:buFont typeface="Wingdings" charset="2"/>
              <a:buChar char="ü"/>
            </a:pPr>
            <a:r>
              <a:rPr lang="en-US" b="1" dirty="0" smtClean="0"/>
              <a:t>University of Central Florida</a:t>
            </a:r>
          </a:p>
          <a:p>
            <a:pPr marL="257175" indent="-257175">
              <a:lnSpc>
                <a:spcPct val="150000"/>
              </a:lnSpc>
              <a:buClr>
                <a:schemeClr val="accent2"/>
              </a:buClr>
              <a:buFont typeface="Wingdings" charset="2"/>
              <a:buChar char="ü"/>
            </a:pPr>
            <a:r>
              <a:rPr lang="en-US" b="1" dirty="0" smtClean="0"/>
              <a:t>Florida State </a:t>
            </a:r>
            <a:r>
              <a:rPr lang="en-US" b="1" dirty="0" smtClean="0"/>
              <a:t>University</a:t>
            </a:r>
          </a:p>
          <a:p>
            <a:pPr marL="257175" indent="-257175">
              <a:lnSpc>
                <a:spcPct val="150000"/>
              </a:lnSpc>
              <a:buClr>
                <a:schemeClr val="accent2"/>
              </a:buClr>
              <a:buFont typeface="Wingdings" charset="2"/>
              <a:buChar char="ü"/>
            </a:pPr>
            <a:r>
              <a:rPr lang="en-US" b="1" dirty="0"/>
              <a:t>Nova Southeastern </a:t>
            </a:r>
            <a:r>
              <a:rPr lang="en-US" b="1" dirty="0" smtClean="0"/>
              <a:t>University</a:t>
            </a:r>
            <a:endParaRPr lang="en-US" b="1" dirty="0"/>
          </a:p>
        </p:txBody>
      </p:sp>
      <p:pic>
        <p:nvPicPr>
          <p:cNvPr id="5" name="Picture 4"/>
          <p:cNvPicPr>
            <a:picLocks noChangeAspect="1"/>
          </p:cNvPicPr>
          <p:nvPr/>
        </p:nvPicPr>
        <p:blipFill>
          <a:blip r:embed="rId3"/>
          <a:stretch>
            <a:fillRect/>
          </a:stretch>
        </p:blipFill>
        <p:spPr>
          <a:xfrm>
            <a:off x="6781800" y="304800"/>
            <a:ext cx="1905000" cy="2000250"/>
          </a:xfrm>
          <a:prstGeom prst="ellipse">
            <a:avLst/>
          </a:prstGeom>
          <a:ln>
            <a:noFill/>
          </a:ln>
          <a:effectLst>
            <a:softEdge rad="112500"/>
          </a:effectLst>
        </p:spPr>
      </p:pic>
    </p:spTree>
    <p:extLst>
      <p:ext uri="{BB962C8B-B14F-4D97-AF65-F5344CB8AC3E}">
        <p14:creationId xmlns:p14="http://schemas.microsoft.com/office/powerpoint/2010/main" val="4049347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Invest in Your Career</a:t>
            </a:r>
            <a:endParaRPr lang="en-US" dirty="0"/>
          </a:p>
        </p:txBody>
      </p:sp>
      <p:sp>
        <p:nvSpPr>
          <p:cNvPr id="3" name="Content Placeholder 2"/>
          <p:cNvSpPr>
            <a:spLocks noGrp="1"/>
          </p:cNvSpPr>
          <p:nvPr>
            <p:ph idx="1"/>
          </p:nvPr>
        </p:nvSpPr>
        <p:spPr>
          <a:xfrm>
            <a:off x="3581400" y="1447800"/>
            <a:ext cx="5086350" cy="3486150"/>
          </a:xfrm>
        </p:spPr>
        <p:txBody>
          <a:bodyPr>
            <a:normAutofit lnSpcReduction="10000"/>
          </a:bodyPr>
          <a:lstStyle/>
          <a:p>
            <a:pPr marL="685800" indent="-685800">
              <a:buFont typeface="Wingdings" charset="2"/>
              <a:buChar char="ü"/>
            </a:pPr>
            <a:r>
              <a:rPr lang="en-US" sz="2400" dirty="0"/>
              <a:t>Go after security related certifications</a:t>
            </a:r>
          </a:p>
          <a:p>
            <a:pPr marL="685800" indent="-685800">
              <a:buFont typeface="Wingdings" charset="2"/>
              <a:buChar char="ü"/>
            </a:pPr>
            <a:r>
              <a:rPr lang="en-US" sz="2400" dirty="0"/>
              <a:t>Attend conferences to network and build your knowledge/skill sets</a:t>
            </a:r>
          </a:p>
          <a:p>
            <a:pPr marL="685800" indent="-685800">
              <a:buFont typeface="Wingdings" charset="2"/>
              <a:buChar char="ü"/>
            </a:pPr>
            <a:r>
              <a:rPr lang="en-US" sz="2400" dirty="0"/>
              <a:t>Learn the hard skills AND the soft skills</a:t>
            </a:r>
          </a:p>
          <a:p>
            <a:pPr marL="685800" indent="-685800">
              <a:buFont typeface="Wingdings" charset="2"/>
              <a:buChar char="ü"/>
            </a:pPr>
            <a:r>
              <a:rPr lang="en-US" sz="2400" dirty="0"/>
              <a:t>Go where the opportunity is </a:t>
            </a:r>
          </a:p>
          <a:p>
            <a:pPr marL="685800" indent="-685800">
              <a:buFont typeface="Wingdings" charset="2"/>
              <a:buChar char="ü"/>
            </a:pPr>
            <a:r>
              <a:rPr lang="en-US" sz="2400" dirty="0"/>
              <a:t>Meet with recruiters, consultants, etc… they know where the jobs are</a:t>
            </a:r>
          </a:p>
        </p:txBody>
      </p:sp>
      <p:pic>
        <p:nvPicPr>
          <p:cNvPr id="4" name="Picture 3"/>
          <p:cNvPicPr>
            <a:picLocks noChangeAspect="1"/>
          </p:cNvPicPr>
          <p:nvPr/>
        </p:nvPicPr>
        <p:blipFill>
          <a:blip r:embed="rId3"/>
          <a:stretch>
            <a:fillRect/>
          </a:stretch>
        </p:blipFill>
        <p:spPr>
          <a:xfrm>
            <a:off x="285750" y="2057400"/>
            <a:ext cx="3124200" cy="2343150"/>
          </a:xfrm>
          <a:prstGeom prst="rect">
            <a:avLst/>
          </a:prstGeom>
        </p:spPr>
      </p:pic>
    </p:spTree>
    <p:extLst>
      <p:ext uri="{BB962C8B-B14F-4D97-AF65-F5344CB8AC3E}">
        <p14:creationId xmlns:p14="http://schemas.microsoft.com/office/powerpoint/2010/main" val="3210454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Your Personal Brand</a:t>
            </a:r>
          </a:p>
        </p:txBody>
      </p:sp>
      <p:sp>
        <p:nvSpPr>
          <p:cNvPr id="3" name="Content Placeholder 2"/>
          <p:cNvSpPr>
            <a:spLocks noGrp="1"/>
          </p:cNvSpPr>
          <p:nvPr>
            <p:ph idx="1"/>
          </p:nvPr>
        </p:nvSpPr>
        <p:spPr>
          <a:xfrm>
            <a:off x="3886200" y="1371600"/>
            <a:ext cx="4857750" cy="4495800"/>
          </a:xfrm>
        </p:spPr>
        <p:txBody>
          <a:bodyPr>
            <a:normAutofit/>
          </a:bodyPr>
          <a:lstStyle/>
          <a:p>
            <a:pPr marL="342900" indent="-342900">
              <a:buFont typeface="Arial"/>
              <a:buChar char="•"/>
            </a:pPr>
            <a:r>
              <a:rPr lang="en-US" sz="2100" b="1" dirty="0"/>
              <a:t>Invest time in building your LinkedIn Page</a:t>
            </a:r>
          </a:p>
          <a:p>
            <a:pPr marL="342900" indent="-342900">
              <a:buFont typeface="Arial"/>
              <a:buChar char="•"/>
            </a:pPr>
            <a:r>
              <a:rPr lang="en-US" sz="2100" b="1" dirty="0"/>
              <a:t>Answer questions on LinkedIn and discussion forums</a:t>
            </a:r>
            <a:r>
              <a:rPr lang="en-US" b="1" dirty="0"/>
              <a:t> </a:t>
            </a:r>
            <a:endParaRPr lang="en-US" b="1" dirty="0" smtClean="0"/>
          </a:p>
          <a:p>
            <a:pPr marL="342900" indent="-342900">
              <a:buFont typeface="Arial"/>
              <a:buChar char="•"/>
            </a:pPr>
            <a:r>
              <a:rPr lang="en-US" sz="2100" b="1" dirty="0"/>
              <a:t>Position yourself as a knowledgeable leader in your company</a:t>
            </a:r>
          </a:p>
          <a:p>
            <a:pPr marL="342900" indent="-342900">
              <a:buFont typeface="Arial"/>
              <a:buChar char="•"/>
            </a:pPr>
            <a:r>
              <a:rPr lang="en-US" sz="2100" b="1" dirty="0"/>
              <a:t>Seek out opportunities that align with your goals</a:t>
            </a:r>
          </a:p>
          <a:p>
            <a:pPr marL="342900" indent="-342900">
              <a:buFont typeface="Arial"/>
              <a:buChar char="•"/>
            </a:pPr>
            <a:r>
              <a:rPr lang="en-US" sz="2100" b="1" dirty="0"/>
              <a:t>Take advantage of opportunities to speak/present</a:t>
            </a:r>
          </a:p>
          <a:p>
            <a:pPr marL="342900" indent="-342900">
              <a:buFont typeface="Arial"/>
              <a:buChar char="•"/>
            </a:pPr>
            <a:r>
              <a:rPr lang="en-US" sz="2100" b="1" dirty="0"/>
              <a:t>Publicize your accomplishments</a:t>
            </a:r>
          </a:p>
        </p:txBody>
      </p:sp>
      <p:pic>
        <p:nvPicPr>
          <p:cNvPr id="4" name="Picture 3"/>
          <p:cNvPicPr>
            <a:picLocks noChangeAspect="1"/>
          </p:cNvPicPr>
          <p:nvPr/>
        </p:nvPicPr>
        <p:blipFill>
          <a:blip r:embed="rId3"/>
          <a:stretch>
            <a:fillRect/>
          </a:stretch>
        </p:blipFill>
        <p:spPr>
          <a:xfrm>
            <a:off x="228600" y="3657600"/>
            <a:ext cx="1771650" cy="15708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4"/>
          <a:stretch>
            <a:fillRect/>
          </a:stretch>
        </p:blipFill>
        <p:spPr>
          <a:xfrm>
            <a:off x="1295400" y="4876800"/>
            <a:ext cx="698500" cy="698500"/>
          </a:xfrm>
          <a:prstGeom prst="rect">
            <a:avLst/>
          </a:prstGeom>
        </p:spPr>
      </p:pic>
      <p:pic>
        <p:nvPicPr>
          <p:cNvPr id="9" name="Picture 8" descr="screen-captur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295400"/>
            <a:ext cx="3061876" cy="1259512"/>
          </a:xfrm>
          <a:prstGeom prst="rect">
            <a:avLst/>
          </a:prstGeom>
        </p:spPr>
      </p:pic>
      <p:pic>
        <p:nvPicPr>
          <p:cNvPr id="5" name="Picture 4" descr="TEN-Momenta-20121106-0087.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2209800"/>
            <a:ext cx="2655967" cy="1771651"/>
          </a:xfrm>
          <a:prstGeom prst="ellipse">
            <a:avLst/>
          </a:prstGeom>
          <a:ln>
            <a:noFill/>
          </a:ln>
          <a:effectLst>
            <a:softEdge rad="112500"/>
          </a:effectLst>
        </p:spPr>
      </p:pic>
      <p:pic>
        <p:nvPicPr>
          <p:cNvPr id="10" name="Picture 9" descr="Momenta-TEN-DC-20141105-0022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800" y="4114800"/>
            <a:ext cx="2057400" cy="1372379"/>
          </a:xfrm>
          <a:prstGeom prst="ellipse">
            <a:avLst/>
          </a:prstGeom>
          <a:ln>
            <a:noFill/>
          </a:ln>
          <a:effectLst>
            <a:softEdge rad="112500"/>
          </a:effectLst>
        </p:spPr>
      </p:pic>
      <p:pic>
        <p:nvPicPr>
          <p:cNvPr id="11" name="Picture 10" descr="Momenta-TEN-20131106-DC-0009.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67" y="2895600"/>
            <a:ext cx="1630896" cy="1087882"/>
          </a:xfrm>
          <a:prstGeom prst="ellipse">
            <a:avLst/>
          </a:prstGeom>
          <a:ln>
            <a:noFill/>
          </a:ln>
          <a:effectLst>
            <a:softEdge rad="112500"/>
          </a:effectLst>
        </p:spPr>
      </p:pic>
    </p:spTree>
    <p:extLst>
      <p:ext uri="{BB962C8B-B14F-4D97-AF65-F5344CB8AC3E}">
        <p14:creationId xmlns:p14="http://schemas.microsoft.com/office/powerpoint/2010/main" val="4262028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Your Network</a:t>
            </a:r>
          </a:p>
        </p:txBody>
      </p:sp>
      <p:sp>
        <p:nvSpPr>
          <p:cNvPr id="3" name="Content Placeholder 2"/>
          <p:cNvSpPr>
            <a:spLocks noGrp="1"/>
          </p:cNvSpPr>
          <p:nvPr>
            <p:ph idx="1"/>
          </p:nvPr>
        </p:nvSpPr>
        <p:spPr>
          <a:xfrm>
            <a:off x="3600450" y="2000250"/>
            <a:ext cx="5429250" cy="2971800"/>
          </a:xfrm>
        </p:spPr>
        <p:txBody>
          <a:bodyPr>
            <a:normAutofit/>
          </a:bodyPr>
          <a:lstStyle/>
          <a:p>
            <a:pPr marL="432197" indent="-432197">
              <a:buSzPct val="75000"/>
              <a:buFont typeface="Wingdings" charset="2"/>
              <a:buChar char="ü"/>
            </a:pPr>
            <a:r>
              <a:rPr lang="en-US" sz="2100" b="1" dirty="0"/>
              <a:t>Join and get involved with a professional organization</a:t>
            </a:r>
          </a:p>
          <a:p>
            <a:pPr marL="904875" lvl="1" indent="-308372">
              <a:buSzPct val="75000"/>
              <a:buFont typeface="Arial"/>
              <a:buChar char="•"/>
            </a:pPr>
            <a:r>
              <a:rPr lang="en-US" sz="2100" i="1" dirty="0">
                <a:solidFill>
                  <a:srgbClr val="FF912F"/>
                </a:solidFill>
              </a:rPr>
              <a:t>ISSA, Women in Technology, ASIS, EWF, ISC</a:t>
            </a:r>
            <a:r>
              <a:rPr lang="en-US" sz="2100" b="1" i="1" baseline="30000" dirty="0">
                <a:solidFill>
                  <a:srgbClr val="FF912F"/>
                </a:solidFill>
              </a:rPr>
              <a:t>2</a:t>
            </a:r>
            <a:endParaRPr lang="en-US" sz="2100" i="1" dirty="0">
              <a:solidFill>
                <a:srgbClr val="FF912F"/>
              </a:solidFill>
            </a:endParaRPr>
          </a:p>
          <a:p>
            <a:pPr marL="470297" indent="-470297">
              <a:buSzPct val="75000"/>
              <a:buFont typeface="Wingdings" charset="2"/>
              <a:buChar char="ü"/>
            </a:pPr>
            <a:r>
              <a:rPr lang="en-US" sz="2100" b="1" dirty="0"/>
              <a:t>Get a mentor</a:t>
            </a:r>
          </a:p>
          <a:p>
            <a:pPr marL="904875" lvl="1" indent="-384572">
              <a:buSzPct val="75000"/>
              <a:buFont typeface="Arial"/>
              <a:buChar char="•"/>
            </a:pPr>
            <a:r>
              <a:rPr lang="en-US" sz="2100" i="1" dirty="0">
                <a:solidFill>
                  <a:srgbClr val="FF912F"/>
                </a:solidFill>
              </a:rPr>
              <a:t>ASIS and ISC</a:t>
            </a:r>
            <a:r>
              <a:rPr lang="en-US" sz="2100" i="1" baseline="30000" dirty="0">
                <a:solidFill>
                  <a:srgbClr val="FF912F"/>
                </a:solidFill>
              </a:rPr>
              <a:t>2</a:t>
            </a:r>
            <a:r>
              <a:rPr lang="en-US" sz="2100" i="1" dirty="0">
                <a:solidFill>
                  <a:srgbClr val="FF912F"/>
                </a:solidFill>
              </a:rPr>
              <a:t> have mentoring groups</a:t>
            </a:r>
          </a:p>
          <a:p>
            <a:pPr marL="520304" indent="-520304">
              <a:buSzPct val="75000"/>
              <a:buFont typeface="Wingdings" charset="2"/>
              <a:buChar char="ü"/>
            </a:pPr>
            <a:r>
              <a:rPr lang="en-US" sz="2100" b="1" dirty="0"/>
              <a:t>Take advantage of specialized, security-focused educational opportunities</a:t>
            </a:r>
          </a:p>
          <a:p>
            <a:pPr>
              <a:buFont typeface="Wingdings" panose="05000000000000000000" pitchFamily="2" charset="2"/>
              <a:buChar char="Ø"/>
            </a:pPr>
            <a:endParaRPr lang="en-US" dirty="0" smtClean="0"/>
          </a:p>
        </p:txBody>
      </p:sp>
      <p:pic>
        <p:nvPicPr>
          <p:cNvPr id="4" name="Picture 3" descr="20120808-TEN-Momenta-SanFran-044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47800"/>
            <a:ext cx="3195558" cy="2400300"/>
          </a:xfrm>
          <a:prstGeom prst="ellipse">
            <a:avLst/>
          </a:prstGeom>
          <a:ln>
            <a:noFill/>
          </a:ln>
          <a:effectLst>
            <a:softEdge rad="112500"/>
          </a:effectLst>
        </p:spPr>
      </p:pic>
      <p:pic>
        <p:nvPicPr>
          <p:cNvPr id="6" name="Picture 5" descr="Momenta-TEN-20131106-DC-002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352800"/>
            <a:ext cx="2590800" cy="1728181"/>
          </a:xfrm>
          <a:prstGeom prst="ellipse">
            <a:avLst/>
          </a:prstGeom>
          <a:ln>
            <a:noFill/>
          </a:ln>
          <a:effectLst>
            <a:softEdge rad="112500"/>
          </a:effectLst>
        </p:spPr>
      </p:pic>
      <p:pic>
        <p:nvPicPr>
          <p:cNvPr id="5" name="Picture 4" descr="I0000V.A9hPJQpEc.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4876800"/>
            <a:ext cx="1606626" cy="1066800"/>
          </a:xfrm>
          <a:prstGeom prst="ellipse">
            <a:avLst/>
          </a:prstGeom>
          <a:ln>
            <a:noFill/>
          </a:ln>
          <a:effectLst>
            <a:softEdge rad="112500"/>
          </a:effectLst>
        </p:spPr>
      </p:pic>
    </p:spTree>
    <p:extLst>
      <p:ext uri="{BB962C8B-B14F-4D97-AF65-F5344CB8AC3E}">
        <p14:creationId xmlns:p14="http://schemas.microsoft.com/office/powerpoint/2010/main" val="2305901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p:cNvSpPr/>
          <p:nvPr/>
        </p:nvSpPr>
        <p:spPr>
          <a:xfrm>
            <a:off x="1676400" y="1219200"/>
            <a:ext cx="5867400" cy="4724400"/>
          </a:xfrm>
          <a:prstGeom prst="hexagon">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Groups for Women in Security</a:t>
            </a:r>
            <a:endParaRPr lang="en-US" dirty="0"/>
          </a:p>
        </p:txBody>
      </p:sp>
      <p:sp>
        <p:nvSpPr>
          <p:cNvPr id="3" name="Content Placeholder 2"/>
          <p:cNvSpPr>
            <a:spLocks noGrp="1"/>
          </p:cNvSpPr>
          <p:nvPr>
            <p:ph idx="1"/>
          </p:nvPr>
        </p:nvSpPr>
        <p:spPr>
          <a:xfrm>
            <a:off x="2743200" y="1676400"/>
            <a:ext cx="3886200" cy="3486150"/>
          </a:xfrm>
          <a:solidFill>
            <a:schemeClr val="bg1">
              <a:lumMod val="85000"/>
            </a:schemeClr>
          </a:solidFill>
        </p:spPr>
        <p:txBody>
          <a:bodyPr>
            <a:normAutofit fontScale="92500" lnSpcReduction="20000"/>
          </a:bodyPr>
          <a:lstStyle/>
          <a:p>
            <a:pPr marL="304800" indent="-304800">
              <a:buFont typeface="Arial"/>
              <a:buChar char="•"/>
            </a:pPr>
            <a:r>
              <a:rPr lang="en-US" sz="2100" b="1" dirty="0"/>
              <a:t>Women Who Code</a:t>
            </a:r>
          </a:p>
          <a:p>
            <a:pPr marL="304800" indent="-304800">
              <a:buFont typeface="Arial"/>
              <a:buChar char="•"/>
            </a:pPr>
            <a:r>
              <a:rPr lang="en-US" sz="2100" b="1" dirty="0"/>
              <a:t>Girls Who Code</a:t>
            </a:r>
          </a:p>
          <a:p>
            <a:pPr marL="304800" indent="-304800">
              <a:buFont typeface="Arial"/>
              <a:buChar char="•"/>
            </a:pPr>
            <a:r>
              <a:rPr lang="en-US" sz="2100" b="1" dirty="0"/>
              <a:t>Girl Develop </a:t>
            </a:r>
            <a:r>
              <a:rPr lang="en-US" sz="2100" b="1" dirty="0" smtClean="0"/>
              <a:t>IT</a:t>
            </a:r>
            <a:endParaRPr lang="en-US" sz="2100" b="1" dirty="0"/>
          </a:p>
          <a:p>
            <a:pPr marL="304800" indent="-304800">
              <a:buFont typeface="Arial"/>
              <a:buChar char="•"/>
            </a:pPr>
            <a:r>
              <a:rPr lang="en-US" sz="2100" b="1" dirty="0"/>
              <a:t>Executive Women’s Forum</a:t>
            </a:r>
          </a:p>
          <a:p>
            <a:pPr marL="304800" indent="-304800">
              <a:buFont typeface="Arial"/>
              <a:buChar char="•"/>
            </a:pPr>
            <a:r>
              <a:rPr lang="en-US" sz="2100" b="1" dirty="0"/>
              <a:t>Women in </a:t>
            </a:r>
            <a:r>
              <a:rPr lang="en-US" sz="2100" b="1" dirty="0" smtClean="0"/>
              <a:t>Cyber Security</a:t>
            </a:r>
            <a:endParaRPr lang="en-US" sz="2100" b="1" dirty="0"/>
          </a:p>
          <a:p>
            <a:pPr marL="304800" indent="-304800">
              <a:buFont typeface="Arial"/>
              <a:buChar char="•"/>
            </a:pPr>
            <a:r>
              <a:rPr lang="en-US" sz="2100" b="1" dirty="0"/>
              <a:t>Women’s Security Society</a:t>
            </a:r>
          </a:p>
          <a:p>
            <a:pPr marL="304800" indent="-304800">
              <a:buFont typeface="Arial"/>
              <a:buChar char="•"/>
            </a:pPr>
            <a:r>
              <a:rPr lang="en-US" sz="2100" b="1" dirty="0"/>
              <a:t>Women in Technology </a:t>
            </a:r>
            <a:r>
              <a:rPr lang="en-US" sz="2100" b="1" dirty="0" smtClean="0"/>
              <a:t>Meet</a:t>
            </a:r>
            <a:r>
              <a:rPr lang="en-US" sz="2100" b="1" dirty="0"/>
              <a:t>-ups</a:t>
            </a:r>
          </a:p>
          <a:p>
            <a:pPr marL="304800" indent="-304800">
              <a:buFont typeface="Arial"/>
              <a:buChar char="•"/>
            </a:pPr>
            <a:r>
              <a:rPr lang="en-US" sz="2100" b="1" dirty="0"/>
              <a:t>Women-friendly </a:t>
            </a:r>
            <a:r>
              <a:rPr lang="en-US" sz="2100" b="1" dirty="0" err="1" smtClean="0"/>
              <a:t>Hackerspaces</a:t>
            </a:r>
            <a:endParaRPr lang="en-US" sz="2100" b="1" dirty="0" smtClean="0"/>
          </a:p>
          <a:p>
            <a:pPr marL="304800" indent="-304800">
              <a:buFont typeface="Arial"/>
              <a:buChar char="•"/>
            </a:pPr>
            <a:r>
              <a:rPr lang="en-US" sz="2100" b="1" dirty="0" smtClean="0"/>
              <a:t>ISSA: Women in Security SIG</a:t>
            </a:r>
            <a:endParaRPr lang="en-US" sz="2100" b="1" dirty="0"/>
          </a:p>
          <a:p>
            <a:pPr>
              <a:buFont typeface="Wingdings" panose="05000000000000000000" pitchFamily="2" charset="2"/>
              <a:buChar char="Ø"/>
            </a:pPr>
            <a:endParaRPr lang="en-US" dirty="0" smtClean="0"/>
          </a:p>
        </p:txBody>
      </p:sp>
      <p:pic>
        <p:nvPicPr>
          <p:cNvPr id="4" name="Picture 3"/>
          <p:cNvPicPr>
            <a:picLocks noChangeAspect="1"/>
          </p:cNvPicPr>
          <p:nvPr/>
        </p:nvPicPr>
        <p:blipFill>
          <a:blip r:embed="rId3"/>
          <a:stretch>
            <a:fillRect/>
          </a:stretch>
        </p:blipFill>
        <p:spPr>
          <a:xfrm>
            <a:off x="7391400" y="1371600"/>
            <a:ext cx="972207" cy="469900"/>
          </a:xfrm>
          <a:prstGeom prst="rect">
            <a:avLst/>
          </a:prstGeom>
        </p:spPr>
      </p:pic>
      <p:pic>
        <p:nvPicPr>
          <p:cNvPr id="5" name="Picture 4" descr="screen-captur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95400"/>
            <a:ext cx="1713488" cy="838200"/>
          </a:xfrm>
          <a:prstGeom prst="rect">
            <a:avLst/>
          </a:prstGeom>
        </p:spPr>
      </p:pic>
      <p:pic>
        <p:nvPicPr>
          <p:cNvPr id="6" name="Picture 5"/>
          <p:cNvPicPr>
            <a:picLocks noChangeAspect="1"/>
          </p:cNvPicPr>
          <p:nvPr/>
        </p:nvPicPr>
        <p:blipFill>
          <a:blip r:embed="rId5"/>
          <a:stretch>
            <a:fillRect/>
          </a:stretch>
        </p:blipFill>
        <p:spPr>
          <a:xfrm>
            <a:off x="6629400" y="2590800"/>
            <a:ext cx="2011704" cy="594620"/>
          </a:xfrm>
          <a:prstGeom prst="rect">
            <a:avLst/>
          </a:prstGeom>
          <a:solidFill>
            <a:schemeClr val="accent6">
              <a:lumMod val="50000"/>
            </a:schemeClr>
          </a:solidFill>
        </p:spPr>
      </p:pic>
      <p:pic>
        <p:nvPicPr>
          <p:cNvPr id="7" name="Picture 6"/>
          <p:cNvPicPr>
            <a:picLocks noChangeAspect="1"/>
          </p:cNvPicPr>
          <p:nvPr/>
        </p:nvPicPr>
        <p:blipFill>
          <a:blip r:embed="rId6"/>
          <a:stretch>
            <a:fillRect/>
          </a:stretch>
        </p:blipFill>
        <p:spPr>
          <a:xfrm>
            <a:off x="609600" y="5181600"/>
            <a:ext cx="3200400" cy="741992"/>
          </a:xfrm>
          <a:prstGeom prst="rect">
            <a:avLst/>
          </a:prstGeom>
        </p:spPr>
      </p:pic>
      <p:pic>
        <p:nvPicPr>
          <p:cNvPr id="8" name="Picture 7"/>
          <p:cNvPicPr>
            <a:picLocks noChangeAspect="1"/>
          </p:cNvPicPr>
          <p:nvPr/>
        </p:nvPicPr>
        <p:blipFill>
          <a:blip r:embed="rId7"/>
          <a:stretch>
            <a:fillRect/>
          </a:stretch>
        </p:blipFill>
        <p:spPr>
          <a:xfrm>
            <a:off x="6705600" y="5410200"/>
            <a:ext cx="1498600" cy="823734"/>
          </a:xfrm>
          <a:prstGeom prst="rect">
            <a:avLst/>
          </a:prstGeom>
        </p:spPr>
      </p:pic>
      <p:pic>
        <p:nvPicPr>
          <p:cNvPr id="9" name="Picture 8"/>
          <p:cNvPicPr>
            <a:picLocks noChangeAspect="1"/>
          </p:cNvPicPr>
          <p:nvPr/>
        </p:nvPicPr>
        <p:blipFill>
          <a:blip r:embed="rId8"/>
          <a:stretch>
            <a:fillRect/>
          </a:stretch>
        </p:blipFill>
        <p:spPr>
          <a:xfrm>
            <a:off x="381000" y="3048000"/>
            <a:ext cx="1308100" cy="886999"/>
          </a:xfrm>
          <a:prstGeom prst="rect">
            <a:avLst/>
          </a:prstGeom>
        </p:spPr>
      </p:pic>
    </p:spTree>
    <p:extLst>
      <p:ext uri="{BB962C8B-B14F-4D97-AF65-F5344CB8AC3E}">
        <p14:creationId xmlns:p14="http://schemas.microsoft.com/office/powerpoint/2010/main" val="3568277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2580"/>
            <a:ext cx="9144000" cy="1074420"/>
          </a:xfrm>
        </p:spPr>
        <p:txBody>
          <a:bodyPr/>
          <a:lstStyle/>
          <a:p>
            <a:pPr algn="ctr"/>
            <a:r>
              <a:rPr lang="en-US" sz="4800" b="1" dirty="0" smtClean="0"/>
              <a:t>InfoSec Leadership:</a:t>
            </a:r>
            <a:br>
              <a:rPr lang="en-US" sz="4800" b="1" dirty="0" smtClean="0"/>
            </a:br>
            <a:r>
              <a:rPr lang="en-US" sz="4800" b="1" dirty="0" smtClean="0"/>
              <a:t>Making the Transition</a:t>
            </a:r>
            <a:endParaRPr lang="en-US" sz="4800" b="1" dirty="0"/>
          </a:p>
        </p:txBody>
      </p:sp>
      <p:pic>
        <p:nvPicPr>
          <p:cNvPr id="3" name="Picture 2" descr="ISE Talent 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215" y="457200"/>
            <a:ext cx="4126785" cy="3955312"/>
          </a:xfrm>
          <a:prstGeom prst="rect">
            <a:avLst/>
          </a:prstGeom>
        </p:spPr>
      </p:pic>
    </p:spTree>
    <p:extLst>
      <p:ext uri="{BB962C8B-B14F-4D97-AF65-F5344CB8AC3E}">
        <p14:creationId xmlns:p14="http://schemas.microsoft.com/office/powerpoint/2010/main" val="2798902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Know the Pieces to the Puzzle</a:t>
            </a:r>
            <a:endParaRPr lang="en-US" sz="4000" dirty="0"/>
          </a:p>
        </p:txBody>
      </p:sp>
      <p:sp>
        <p:nvSpPr>
          <p:cNvPr id="3" name="Content Placeholder 2"/>
          <p:cNvSpPr>
            <a:spLocks noGrp="1"/>
          </p:cNvSpPr>
          <p:nvPr>
            <p:ph idx="1"/>
          </p:nvPr>
        </p:nvSpPr>
        <p:spPr>
          <a:xfrm>
            <a:off x="1981200" y="1295400"/>
            <a:ext cx="7010400" cy="2362200"/>
          </a:xfrm>
          <a:solidFill>
            <a:schemeClr val="bg1">
              <a:lumMod val="85000"/>
            </a:schemeClr>
          </a:solidFill>
        </p:spPr>
        <p:txBody>
          <a:bodyPr>
            <a:normAutofit fontScale="70000" lnSpcReduction="20000"/>
          </a:bodyPr>
          <a:lstStyle/>
          <a:p>
            <a:pPr>
              <a:lnSpc>
                <a:spcPct val="120000"/>
              </a:lnSpc>
            </a:pPr>
            <a:r>
              <a:rPr lang="en-US" sz="2600" dirty="0" smtClean="0">
                <a:latin typeface="Andale Mono"/>
                <a:cs typeface="Andale Mono"/>
              </a:rPr>
              <a:t>“</a:t>
            </a:r>
            <a:r>
              <a:rPr lang="en-US" sz="2600" dirty="0">
                <a:latin typeface="Andale Mono"/>
                <a:cs typeface="Andale Mono"/>
              </a:rPr>
              <a:t>I feel </a:t>
            </a:r>
            <a:r>
              <a:rPr lang="en-US" sz="2600" dirty="0" smtClean="0">
                <a:latin typeface="Andale Mono"/>
                <a:cs typeface="Andale Mono"/>
              </a:rPr>
              <a:t>security</a:t>
            </a:r>
            <a:r>
              <a:rPr lang="en-US" sz="2600" dirty="0">
                <a:latin typeface="Andale Mono"/>
                <a:cs typeface="Andale Mono"/>
              </a:rPr>
              <a:t> is a broad domain and includes multi-facets to encompass </a:t>
            </a:r>
            <a:r>
              <a:rPr lang="en-US" sz="2600" dirty="0" smtClean="0">
                <a:latin typeface="Andale Mono"/>
                <a:cs typeface="Andale Mono"/>
              </a:rPr>
              <a:t>confidentiality</a:t>
            </a:r>
            <a:r>
              <a:rPr lang="en-US" sz="2600" dirty="0">
                <a:latin typeface="Andale Mono"/>
                <a:cs typeface="Andale Mono"/>
              </a:rPr>
              <a:t>, </a:t>
            </a:r>
            <a:r>
              <a:rPr lang="en-US" sz="2600" dirty="0" smtClean="0">
                <a:latin typeface="Andale Mono"/>
                <a:cs typeface="Andale Mono"/>
              </a:rPr>
              <a:t>integrity </a:t>
            </a:r>
            <a:r>
              <a:rPr lang="en-US" sz="2600" dirty="0">
                <a:latin typeface="Andale Mono"/>
                <a:cs typeface="Andale Mono"/>
              </a:rPr>
              <a:t>and </a:t>
            </a:r>
            <a:r>
              <a:rPr lang="en-US" sz="2600" dirty="0" smtClean="0">
                <a:latin typeface="Andale Mono"/>
                <a:cs typeface="Andale Mono"/>
              </a:rPr>
              <a:t>availability. </a:t>
            </a:r>
            <a:r>
              <a:rPr lang="en-US" sz="2600" dirty="0">
                <a:latin typeface="Andale Mono"/>
                <a:cs typeface="Andale Mono"/>
              </a:rPr>
              <a:t>One needs to understand the compliance requirements, </a:t>
            </a:r>
            <a:r>
              <a:rPr lang="en-US" sz="2600" dirty="0" smtClean="0">
                <a:latin typeface="Andale Mono"/>
                <a:cs typeface="Andale Mono"/>
              </a:rPr>
              <a:t>threat </a:t>
            </a:r>
            <a:r>
              <a:rPr lang="en-US" sz="2600" dirty="0">
                <a:latin typeface="Andale Mono"/>
                <a:cs typeface="Andale Mono"/>
              </a:rPr>
              <a:t>&amp; vulnerability aspects, and overall </a:t>
            </a:r>
            <a:r>
              <a:rPr lang="en-US" sz="2600" dirty="0" smtClean="0">
                <a:latin typeface="Andale Mono"/>
                <a:cs typeface="Andale Mono"/>
              </a:rPr>
              <a:t>risk management </a:t>
            </a:r>
            <a:r>
              <a:rPr lang="en-US" sz="2600" dirty="0">
                <a:latin typeface="Andale Mono"/>
                <a:cs typeface="Andale Mono"/>
              </a:rPr>
              <a:t>to accomplish </a:t>
            </a:r>
            <a:r>
              <a:rPr lang="en-US" sz="2600" dirty="0" smtClean="0">
                <a:latin typeface="Andale Mono"/>
                <a:cs typeface="Andale Mono"/>
              </a:rPr>
              <a:t>business resiliency</a:t>
            </a:r>
            <a:r>
              <a:rPr lang="en-US" sz="2600" dirty="0">
                <a:latin typeface="Andale Mono"/>
                <a:cs typeface="Andale Mono"/>
              </a:rPr>
              <a:t>. To engage in meaningful dialogue with the </a:t>
            </a:r>
            <a:r>
              <a:rPr lang="en-US" sz="2600" dirty="0" smtClean="0">
                <a:latin typeface="Andale Mono"/>
                <a:cs typeface="Andale Mono"/>
              </a:rPr>
              <a:t>business,  I </a:t>
            </a:r>
            <a:r>
              <a:rPr lang="en-US" sz="2600" dirty="0">
                <a:latin typeface="Andale Mono"/>
                <a:cs typeface="Andale Mono"/>
              </a:rPr>
              <a:t>would recommend </a:t>
            </a:r>
            <a:r>
              <a:rPr lang="en-US" sz="2600" dirty="0" smtClean="0">
                <a:latin typeface="Andale Mono"/>
                <a:cs typeface="Andale Mono"/>
              </a:rPr>
              <a:t>individuals </a:t>
            </a:r>
            <a:r>
              <a:rPr lang="en-US" sz="2600" dirty="0">
                <a:latin typeface="Andale Mono"/>
                <a:cs typeface="Andale Mono"/>
              </a:rPr>
              <a:t>have a background encompassing all facets to be able to communicate in business risks terminology</a:t>
            </a:r>
            <a:r>
              <a:rPr lang="en-US" sz="2600" dirty="0" smtClean="0">
                <a:latin typeface="Andale Mono"/>
                <a:cs typeface="Andale Mono"/>
              </a:rPr>
              <a:t>.”</a:t>
            </a:r>
          </a:p>
          <a:p>
            <a:endParaRPr lang="en-US" sz="2100" b="1" dirty="0" smtClean="0"/>
          </a:p>
        </p:txBody>
      </p:sp>
      <p:sp>
        <p:nvSpPr>
          <p:cNvPr id="5" name="Rectangle 4"/>
          <p:cNvSpPr/>
          <p:nvPr/>
        </p:nvSpPr>
        <p:spPr>
          <a:xfrm>
            <a:off x="2667000" y="4114800"/>
            <a:ext cx="6048375" cy="923330"/>
          </a:xfrm>
          <a:prstGeom prst="rect">
            <a:avLst/>
          </a:prstGeom>
          <a:noFill/>
          <a:ln>
            <a:noFill/>
          </a:ln>
        </p:spPr>
        <p:txBody>
          <a:bodyPr wrap="square">
            <a:spAutoFit/>
          </a:bodyPr>
          <a:lstStyle/>
          <a:p>
            <a:pPr algn="r"/>
            <a:r>
              <a:rPr lang="en-US" b="1" dirty="0" smtClean="0"/>
              <a:t>Julie Talbot-Hubbard</a:t>
            </a:r>
            <a:br>
              <a:rPr lang="en-US" b="1" dirty="0" smtClean="0"/>
            </a:br>
            <a:r>
              <a:rPr lang="en-US" i="1" dirty="0" smtClean="0">
                <a:solidFill>
                  <a:srgbClr val="FF912F"/>
                </a:solidFill>
              </a:rPr>
              <a:t>Associate Vice President, IT Engineering</a:t>
            </a:r>
            <a:br>
              <a:rPr lang="en-US" i="1" dirty="0" smtClean="0">
                <a:solidFill>
                  <a:srgbClr val="FF912F"/>
                </a:solidFill>
              </a:rPr>
            </a:br>
            <a:r>
              <a:rPr lang="en-US" b="1" i="1" dirty="0" smtClean="0"/>
              <a:t>Nationwide Insurance</a:t>
            </a:r>
            <a:endParaRPr lang="en-US" b="1" i="1" dirty="0"/>
          </a:p>
        </p:txBody>
      </p:sp>
      <p:pic>
        <p:nvPicPr>
          <p:cNvPr id="6" name="Picture 5"/>
          <p:cNvPicPr>
            <a:picLocks noChangeAspect="1"/>
          </p:cNvPicPr>
          <p:nvPr/>
        </p:nvPicPr>
        <p:blipFill>
          <a:blip r:embed="rId3"/>
          <a:stretch>
            <a:fillRect/>
          </a:stretch>
        </p:blipFill>
        <p:spPr>
          <a:xfrm>
            <a:off x="381000" y="1600200"/>
            <a:ext cx="1353393" cy="1371600"/>
          </a:xfrm>
          <a:prstGeom prst="rect">
            <a:avLst/>
          </a:prstGeom>
        </p:spPr>
      </p:pic>
      <p:pic>
        <p:nvPicPr>
          <p:cNvPr id="7" name="Picture 6" descr="20120607-Momenta-TEN-049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30" y="3657600"/>
            <a:ext cx="3779390" cy="2521025"/>
          </a:xfrm>
          <a:prstGeom prst="ellipse">
            <a:avLst/>
          </a:prstGeom>
          <a:ln>
            <a:noFill/>
          </a:ln>
          <a:effectLst>
            <a:softEdge rad="112500"/>
          </a:effectLst>
        </p:spPr>
      </p:pic>
    </p:spTree>
    <p:extLst>
      <p:ext uri="{BB962C8B-B14F-4D97-AF65-F5344CB8AC3E}">
        <p14:creationId xmlns:p14="http://schemas.microsoft.com/office/powerpoint/2010/main" val="2647108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the Transition</a:t>
            </a:r>
            <a:endParaRPr lang="en-US" dirty="0"/>
          </a:p>
        </p:txBody>
      </p:sp>
      <p:sp>
        <p:nvSpPr>
          <p:cNvPr id="3" name="Content Placeholder 2"/>
          <p:cNvSpPr>
            <a:spLocks noGrp="1"/>
          </p:cNvSpPr>
          <p:nvPr>
            <p:ph idx="1"/>
          </p:nvPr>
        </p:nvSpPr>
        <p:spPr>
          <a:xfrm>
            <a:off x="533400" y="1447800"/>
            <a:ext cx="8153400" cy="4648200"/>
          </a:xfrm>
        </p:spPr>
        <p:txBody>
          <a:bodyPr>
            <a:normAutofit lnSpcReduction="10000"/>
          </a:bodyPr>
          <a:lstStyle/>
          <a:p>
            <a:pPr marL="304800" indent="-304800">
              <a:buFont typeface="Arial"/>
              <a:buChar char="•"/>
            </a:pPr>
            <a:r>
              <a:rPr lang="en-US" sz="2400" dirty="0"/>
              <a:t>Understand the business – A manager does more than perform a job; you must understand the business and be able to articulate your team’s needs as a business enabler</a:t>
            </a:r>
          </a:p>
          <a:p>
            <a:pPr marL="304800" indent="-304800">
              <a:buFont typeface="Arial"/>
              <a:buChar char="•"/>
            </a:pPr>
            <a:r>
              <a:rPr lang="en-US" sz="2400" dirty="0" smtClean="0"/>
              <a:t>As </a:t>
            </a:r>
            <a:r>
              <a:rPr lang="en-US" sz="2400" dirty="0"/>
              <a:t>a woman you have insights and intuition that almost none of your male counterparts possess</a:t>
            </a:r>
            <a:r>
              <a:rPr lang="en-US" sz="2400" dirty="0" smtClean="0"/>
              <a:t>. Use them. </a:t>
            </a:r>
          </a:p>
          <a:p>
            <a:pPr marL="304800" indent="-304800">
              <a:buFont typeface="Arial"/>
              <a:buChar char="•"/>
            </a:pPr>
            <a:r>
              <a:rPr lang="en-US" sz="2400" dirty="0" smtClean="0"/>
              <a:t>Embrace the opportunity to make difficult decisions; this is how leaders bring change</a:t>
            </a:r>
          </a:p>
          <a:p>
            <a:pPr marL="304800" indent="-304800">
              <a:buFont typeface="Arial"/>
              <a:buChar char="•"/>
            </a:pPr>
            <a:r>
              <a:rPr lang="en-US" sz="2400" dirty="0" smtClean="0"/>
              <a:t>Don’t expect to have all the answers; don’t be afraid to ask questions</a:t>
            </a:r>
          </a:p>
          <a:p>
            <a:pPr marL="304800" indent="-304800">
              <a:buFont typeface="Arial"/>
              <a:buChar char="•"/>
            </a:pPr>
            <a:r>
              <a:rPr lang="en-US" sz="2400" dirty="0" smtClean="0"/>
              <a:t>Seek guidance when building your managerial skills; these must be practiced and refined just like tech-related skills</a:t>
            </a:r>
          </a:p>
          <a:p>
            <a:pPr marL="304800" indent="-304800">
              <a:buFont typeface="Arial"/>
              <a:buChar char="•"/>
            </a:pPr>
            <a:r>
              <a:rPr lang="en-US" sz="2400" dirty="0" smtClean="0"/>
              <a:t>Remember that integrity matters above all else</a:t>
            </a:r>
            <a:endParaRPr lang="en-US" dirty="0" smtClean="0"/>
          </a:p>
        </p:txBody>
      </p:sp>
    </p:spTree>
    <p:extLst>
      <p:ext uri="{BB962C8B-B14F-4D97-AF65-F5344CB8AC3E}">
        <p14:creationId xmlns:p14="http://schemas.microsoft.com/office/powerpoint/2010/main" val="1670728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Integrity and Leadership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1721110"/>
              </p:ext>
            </p:extLst>
          </p:nvPr>
        </p:nvGraphicFramePr>
        <p:xfrm>
          <a:off x="0" y="1905000"/>
          <a:ext cx="8961834" cy="39987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1524000"/>
            <a:ext cx="7943850" cy="323165"/>
          </a:xfrm>
          <a:prstGeom prst="rect">
            <a:avLst/>
          </a:prstGeom>
          <a:noFill/>
        </p:spPr>
        <p:txBody>
          <a:bodyPr wrap="square" rtlCol="0">
            <a:spAutoFit/>
          </a:bodyPr>
          <a:lstStyle/>
          <a:p>
            <a:pPr algn="ctr"/>
            <a:r>
              <a:rPr lang="en-US" sz="1500" i="1" dirty="0">
                <a:solidFill>
                  <a:srgbClr val="FF912F"/>
                </a:solidFill>
              </a:rPr>
              <a:t>Today’s Cyber Pros Want Employers to Demonstrate Integrity and Leadership</a:t>
            </a:r>
          </a:p>
        </p:txBody>
      </p:sp>
      <p:sp>
        <p:nvSpPr>
          <p:cNvPr id="6" name="TextBox 5"/>
          <p:cNvSpPr txBox="1"/>
          <p:nvPr/>
        </p:nvSpPr>
        <p:spPr>
          <a:xfrm>
            <a:off x="6213897" y="5372103"/>
            <a:ext cx="2972289" cy="207749"/>
          </a:xfrm>
          <a:prstGeom prst="rect">
            <a:avLst/>
          </a:prstGeom>
          <a:noFill/>
        </p:spPr>
        <p:txBody>
          <a:bodyPr wrap="none" rtlCol="0">
            <a:spAutoFit/>
          </a:bodyPr>
          <a:lstStyle/>
          <a:p>
            <a:r>
              <a:rPr lang="en-US" sz="750" dirty="0"/>
              <a:t>Source: Semper Security – Cyber Security Census Report – August 2013</a:t>
            </a:r>
          </a:p>
        </p:txBody>
      </p:sp>
    </p:spTree>
    <p:extLst>
      <p:ext uri="{BB962C8B-B14F-4D97-AF65-F5344CB8AC3E}">
        <p14:creationId xmlns:p14="http://schemas.microsoft.com/office/powerpoint/2010/main" val="3432574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you take away one thing…</a:t>
            </a:r>
            <a:endParaRPr lang="en-US" dirty="0"/>
          </a:p>
        </p:txBody>
      </p:sp>
      <p:sp>
        <p:nvSpPr>
          <p:cNvPr id="3" name="Content Placeholder 2"/>
          <p:cNvSpPr>
            <a:spLocks noGrp="1"/>
          </p:cNvSpPr>
          <p:nvPr>
            <p:ph idx="1"/>
          </p:nvPr>
        </p:nvSpPr>
        <p:spPr>
          <a:xfrm>
            <a:off x="990600" y="1447800"/>
            <a:ext cx="7543800" cy="3474720"/>
          </a:xfrm>
        </p:spPr>
        <p:txBody>
          <a:bodyPr>
            <a:normAutofit/>
          </a:bodyPr>
          <a:lstStyle/>
          <a:p>
            <a:r>
              <a:rPr lang="en-US" sz="3200" b="1" dirty="0" smtClean="0">
                <a:latin typeface="Abadi MT Condensed Light"/>
                <a:cs typeface="Abadi MT Condensed Light"/>
              </a:rPr>
              <a:t>“Don’t </a:t>
            </a:r>
            <a:r>
              <a:rPr lang="en-US" sz="3200" b="1" dirty="0">
                <a:latin typeface="Abadi MT Condensed Light"/>
                <a:cs typeface="Abadi MT Condensed Light"/>
              </a:rPr>
              <a:t>be afraid to take on a difficult challenge, it can be a career maker, a game changer for you. Recognize it when it comes your way.  Volunteer for it, even</a:t>
            </a:r>
            <a:r>
              <a:rPr lang="en-US" sz="3200" b="1" dirty="0" smtClean="0">
                <a:latin typeface="Abadi MT Condensed Light"/>
                <a:cs typeface="Abadi MT Condensed Light"/>
              </a:rPr>
              <a:t>.”</a:t>
            </a:r>
          </a:p>
          <a:p>
            <a:pPr algn="r"/>
            <a:r>
              <a:rPr lang="en-US" b="1" dirty="0" smtClean="0"/>
              <a:t>- Denise Hayman</a:t>
            </a:r>
            <a:endParaRPr lang="en-US" b="1" dirty="0"/>
          </a:p>
          <a:p>
            <a:endParaRPr lang="en-US" b="1" dirty="0"/>
          </a:p>
        </p:txBody>
      </p:sp>
      <p:pic>
        <p:nvPicPr>
          <p:cNvPr id="4" name="Picture 3" descr="Momenta-TEN-20131106-DC-006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276600"/>
            <a:ext cx="3644053" cy="24307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Momenta-TEN-20131106-DC-010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200400"/>
            <a:ext cx="2682240" cy="1789176"/>
          </a:xfrm>
          <a:prstGeom prst="ellipse">
            <a:avLst/>
          </a:prstGeom>
          <a:ln>
            <a:noFill/>
          </a:ln>
          <a:effectLst>
            <a:softEdge rad="112500"/>
          </a:effectLst>
        </p:spPr>
      </p:pic>
    </p:spTree>
    <p:extLst>
      <p:ext uri="{BB962C8B-B14F-4D97-AF65-F5344CB8AC3E}">
        <p14:creationId xmlns:p14="http://schemas.microsoft.com/office/powerpoint/2010/main" val="1247108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2580"/>
            <a:ext cx="9144000" cy="617220"/>
          </a:xfrm>
        </p:spPr>
        <p:txBody>
          <a:bodyPr/>
          <a:lstStyle/>
          <a:p>
            <a:pPr algn="ctr"/>
            <a:r>
              <a:rPr lang="en-US" sz="3200" b="1" dirty="0" smtClean="0"/>
              <a:t>What did you want to be when you grew up?</a:t>
            </a:r>
            <a:endParaRPr lang="en-US" sz="3200" b="1" dirty="0"/>
          </a:p>
        </p:txBody>
      </p:sp>
      <p:pic>
        <p:nvPicPr>
          <p:cNvPr id="3" name="Picture 2" descr="ISE Talent 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628598"/>
            <a:ext cx="3059985" cy="2932840"/>
          </a:xfrm>
          <a:prstGeom prst="rect">
            <a:avLst/>
          </a:prstGeom>
        </p:spPr>
      </p:pic>
      <p:pic>
        <p:nvPicPr>
          <p:cNvPr id="5" name="Picture 4"/>
          <p:cNvPicPr>
            <a:picLocks noChangeAspect="1"/>
          </p:cNvPicPr>
          <p:nvPr/>
        </p:nvPicPr>
        <p:blipFill>
          <a:blip r:embed="rId4"/>
          <a:stretch>
            <a:fillRect/>
          </a:stretch>
        </p:blipFill>
        <p:spPr>
          <a:xfrm flipH="1">
            <a:off x="533400" y="1295400"/>
            <a:ext cx="944067" cy="1752600"/>
          </a:xfrm>
          <a:prstGeom prst="rect">
            <a:avLst/>
          </a:prstGeom>
        </p:spPr>
      </p:pic>
      <p:pic>
        <p:nvPicPr>
          <p:cNvPr id="6" name="Picture 5"/>
          <p:cNvPicPr>
            <a:picLocks noChangeAspect="1"/>
          </p:cNvPicPr>
          <p:nvPr/>
        </p:nvPicPr>
        <p:blipFill>
          <a:blip r:embed="rId5"/>
          <a:stretch>
            <a:fillRect/>
          </a:stretch>
        </p:blipFill>
        <p:spPr>
          <a:xfrm>
            <a:off x="1295400" y="2971800"/>
            <a:ext cx="1524000" cy="1524000"/>
          </a:xfrm>
          <a:prstGeom prst="rect">
            <a:avLst/>
          </a:prstGeom>
        </p:spPr>
      </p:pic>
      <p:pic>
        <p:nvPicPr>
          <p:cNvPr id="7" name="Picture 6"/>
          <p:cNvPicPr>
            <a:picLocks noChangeAspect="1"/>
          </p:cNvPicPr>
          <p:nvPr/>
        </p:nvPicPr>
        <p:blipFill>
          <a:blip r:embed="rId6"/>
          <a:stretch>
            <a:fillRect/>
          </a:stretch>
        </p:blipFill>
        <p:spPr>
          <a:xfrm>
            <a:off x="6400800" y="304800"/>
            <a:ext cx="1264194" cy="1101580"/>
          </a:xfrm>
          <a:prstGeom prst="rect">
            <a:avLst/>
          </a:prstGeom>
        </p:spPr>
      </p:pic>
      <p:pic>
        <p:nvPicPr>
          <p:cNvPr id="8" name="Picture 7"/>
          <p:cNvPicPr>
            <a:picLocks noChangeAspect="1"/>
          </p:cNvPicPr>
          <p:nvPr/>
        </p:nvPicPr>
        <p:blipFill>
          <a:blip r:embed="rId7"/>
          <a:stretch>
            <a:fillRect/>
          </a:stretch>
        </p:blipFill>
        <p:spPr>
          <a:xfrm>
            <a:off x="5791200" y="3581400"/>
            <a:ext cx="1378686" cy="1014925"/>
          </a:xfrm>
          <a:prstGeom prst="rect">
            <a:avLst/>
          </a:prstGeom>
        </p:spPr>
      </p:pic>
      <p:pic>
        <p:nvPicPr>
          <p:cNvPr id="9" name="Picture 8"/>
          <p:cNvPicPr>
            <a:picLocks noChangeAspect="1"/>
          </p:cNvPicPr>
          <p:nvPr/>
        </p:nvPicPr>
        <p:blipFill>
          <a:blip r:embed="rId8"/>
          <a:stretch>
            <a:fillRect/>
          </a:stretch>
        </p:blipFill>
        <p:spPr>
          <a:xfrm>
            <a:off x="1676400" y="457200"/>
            <a:ext cx="1511300" cy="1511300"/>
          </a:xfrm>
          <a:prstGeom prst="rect">
            <a:avLst/>
          </a:prstGeom>
        </p:spPr>
      </p:pic>
      <p:pic>
        <p:nvPicPr>
          <p:cNvPr id="10" name="Picture 9"/>
          <p:cNvPicPr>
            <a:picLocks noChangeAspect="1"/>
          </p:cNvPicPr>
          <p:nvPr/>
        </p:nvPicPr>
        <p:blipFill>
          <a:blip r:embed="rId9"/>
          <a:stretch>
            <a:fillRect/>
          </a:stretch>
        </p:blipFill>
        <p:spPr>
          <a:xfrm>
            <a:off x="7086600" y="2057400"/>
            <a:ext cx="1436768" cy="1422400"/>
          </a:xfrm>
          <a:prstGeom prst="rect">
            <a:avLst/>
          </a:prstGeom>
        </p:spPr>
      </p:pic>
    </p:spTree>
    <p:extLst>
      <p:ext uri="{BB962C8B-B14F-4D97-AF65-F5344CB8AC3E}">
        <p14:creationId xmlns:p14="http://schemas.microsoft.com/office/powerpoint/2010/main" val="2572431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and Questions</a:t>
            </a:r>
            <a:endParaRPr lang="en-US" dirty="0"/>
          </a:p>
        </p:txBody>
      </p:sp>
      <p:sp>
        <p:nvSpPr>
          <p:cNvPr id="5" name="Rectangle 4"/>
          <p:cNvSpPr/>
          <p:nvPr/>
        </p:nvSpPr>
        <p:spPr>
          <a:xfrm>
            <a:off x="914400" y="1371600"/>
            <a:ext cx="7467600" cy="2677656"/>
          </a:xfrm>
          <a:prstGeom prst="rect">
            <a:avLst/>
          </a:prstGeom>
        </p:spPr>
        <p:txBody>
          <a:bodyPr wrap="square">
            <a:spAutoFit/>
          </a:bodyPr>
          <a:lstStyle/>
          <a:p>
            <a:pPr algn="ctr"/>
            <a:r>
              <a:rPr lang="en-US" sz="2400" b="1" dirty="0">
                <a:solidFill>
                  <a:srgbClr val="000000"/>
                </a:solidFill>
              </a:rPr>
              <a:t>Marci McCarthy</a:t>
            </a:r>
          </a:p>
          <a:p>
            <a:pPr algn="ctr"/>
            <a:r>
              <a:rPr lang="en-US" sz="2400" b="1" dirty="0">
                <a:solidFill>
                  <a:srgbClr val="000000"/>
                </a:solidFill>
              </a:rPr>
              <a:t>CEO and President</a:t>
            </a:r>
          </a:p>
          <a:p>
            <a:pPr algn="ctr"/>
            <a:r>
              <a:rPr lang="en-US" sz="2400" b="1" dirty="0">
                <a:solidFill>
                  <a:srgbClr val="E49544"/>
                </a:solidFill>
              </a:rPr>
              <a:t>T.E.N</a:t>
            </a:r>
          </a:p>
          <a:p>
            <a:pPr algn="ctr"/>
            <a:r>
              <a:rPr lang="en-US" sz="2400" i="1" dirty="0"/>
              <a:t>Direct: </a:t>
            </a:r>
            <a:r>
              <a:rPr lang="en-US" sz="2400" dirty="0"/>
              <a:t>404-920-8582 x101 </a:t>
            </a:r>
            <a:endParaRPr lang="en-US" sz="2400" dirty="0" smtClean="0"/>
          </a:p>
          <a:p>
            <a:pPr algn="ctr"/>
            <a:r>
              <a:rPr lang="en-US" sz="2400" i="1" dirty="0" smtClean="0"/>
              <a:t>Cell</a:t>
            </a:r>
            <a:r>
              <a:rPr lang="en-US" sz="2400" i="1" dirty="0"/>
              <a:t>: </a:t>
            </a:r>
            <a:r>
              <a:rPr lang="en-US" sz="2400" dirty="0" smtClean="0"/>
              <a:t>404.273.3045</a:t>
            </a:r>
          </a:p>
          <a:p>
            <a:pPr algn="ctr"/>
            <a:r>
              <a:rPr lang="en-US" sz="2400" dirty="0" err="1" smtClean="0"/>
              <a:t>mmccarthy@ten-inc.com</a:t>
            </a:r>
            <a:endParaRPr lang="en-US" sz="2400" dirty="0"/>
          </a:p>
          <a:p>
            <a:pPr algn="ctr"/>
            <a:r>
              <a:rPr lang="en-US" sz="2400" dirty="0" err="1" smtClean="0">
                <a:solidFill>
                  <a:srgbClr val="009EBA"/>
                </a:solidFill>
              </a:rPr>
              <a:t>www.ten-inc.com</a:t>
            </a:r>
            <a:r>
              <a:rPr lang="en-US" sz="2400" dirty="0" smtClean="0">
                <a:solidFill>
                  <a:srgbClr val="009EBA"/>
                </a:solidFill>
              </a:rPr>
              <a:t>| </a:t>
            </a:r>
            <a:r>
              <a:rPr lang="en-US" sz="2400" dirty="0" err="1" smtClean="0">
                <a:solidFill>
                  <a:srgbClr val="009EBA"/>
                </a:solidFill>
              </a:rPr>
              <a:t>www.ten-isetalent.com</a:t>
            </a:r>
            <a:endParaRPr lang="en-US" sz="2400" dirty="0">
              <a:solidFill>
                <a:srgbClr val="009EBA"/>
              </a:solidFill>
            </a:endParaRPr>
          </a:p>
        </p:txBody>
      </p:sp>
      <p:pic>
        <p:nvPicPr>
          <p:cNvPr id="4" name="Picture 3"/>
          <p:cNvPicPr>
            <a:picLocks noChangeAspect="1"/>
          </p:cNvPicPr>
          <p:nvPr/>
        </p:nvPicPr>
        <p:blipFill>
          <a:blip r:embed="rId3"/>
          <a:stretch>
            <a:fillRect/>
          </a:stretch>
        </p:blipFill>
        <p:spPr>
          <a:xfrm>
            <a:off x="4191000" y="4343400"/>
            <a:ext cx="546100" cy="546100"/>
          </a:xfrm>
          <a:prstGeom prst="rect">
            <a:avLst/>
          </a:prstGeom>
        </p:spPr>
      </p:pic>
      <p:pic>
        <p:nvPicPr>
          <p:cNvPr id="6" name="Picture 5"/>
          <p:cNvPicPr>
            <a:picLocks noChangeAspect="1"/>
          </p:cNvPicPr>
          <p:nvPr/>
        </p:nvPicPr>
        <p:blipFill>
          <a:blip r:embed="rId4"/>
          <a:stretch>
            <a:fillRect/>
          </a:stretch>
        </p:blipFill>
        <p:spPr>
          <a:xfrm>
            <a:off x="1981200" y="4419600"/>
            <a:ext cx="588772" cy="482600"/>
          </a:xfrm>
          <a:prstGeom prst="rect">
            <a:avLst/>
          </a:prstGeom>
        </p:spPr>
      </p:pic>
      <p:sp>
        <p:nvSpPr>
          <p:cNvPr id="7" name="TextBox 6"/>
          <p:cNvSpPr txBox="1"/>
          <p:nvPr/>
        </p:nvSpPr>
        <p:spPr>
          <a:xfrm>
            <a:off x="2667000" y="4419600"/>
            <a:ext cx="1188922" cy="369332"/>
          </a:xfrm>
          <a:prstGeom prst="rect">
            <a:avLst/>
          </a:prstGeom>
          <a:noFill/>
        </p:spPr>
        <p:txBody>
          <a:bodyPr wrap="none" rtlCol="0">
            <a:spAutoFit/>
          </a:bodyPr>
          <a:lstStyle/>
          <a:p>
            <a:r>
              <a:rPr lang="en-US" dirty="0" err="1" smtClean="0"/>
              <a:t>TENandISE</a:t>
            </a:r>
            <a:endParaRPr lang="en-US" dirty="0"/>
          </a:p>
        </p:txBody>
      </p:sp>
      <p:sp>
        <p:nvSpPr>
          <p:cNvPr id="8" name="TextBox 7"/>
          <p:cNvSpPr txBox="1"/>
          <p:nvPr/>
        </p:nvSpPr>
        <p:spPr>
          <a:xfrm>
            <a:off x="4800600" y="4419600"/>
            <a:ext cx="3788217" cy="369332"/>
          </a:xfrm>
          <a:prstGeom prst="rect">
            <a:avLst/>
          </a:prstGeom>
          <a:noFill/>
        </p:spPr>
        <p:txBody>
          <a:bodyPr wrap="none" rtlCol="0">
            <a:spAutoFit/>
          </a:bodyPr>
          <a:lstStyle/>
          <a:p>
            <a:r>
              <a:rPr lang="en-US" dirty="0" err="1"/>
              <a:t>www.linkedin.com</a:t>
            </a:r>
            <a:r>
              <a:rPr lang="en-US" dirty="0"/>
              <a:t>/in/</a:t>
            </a:r>
            <a:r>
              <a:rPr lang="en-US" dirty="0" err="1"/>
              <a:t>marcimccarthy</a:t>
            </a:r>
            <a:r>
              <a:rPr lang="en-US"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Information Security is Transforming</a:t>
            </a:r>
            <a:endParaRPr lang="en-US" sz="3600" dirty="0"/>
          </a:p>
        </p:txBody>
      </p:sp>
      <p:sp>
        <p:nvSpPr>
          <p:cNvPr id="3" name="Content Placeholder 2"/>
          <p:cNvSpPr>
            <a:spLocks noGrp="1"/>
          </p:cNvSpPr>
          <p:nvPr>
            <p:ph idx="1"/>
          </p:nvPr>
        </p:nvSpPr>
        <p:spPr>
          <a:xfrm>
            <a:off x="552450" y="1714500"/>
            <a:ext cx="5543550" cy="3771900"/>
          </a:xfrm>
        </p:spPr>
        <p:txBody>
          <a:bodyPr>
            <a:noAutofit/>
          </a:bodyPr>
          <a:lstStyle/>
          <a:p>
            <a:pPr marL="342900" indent="-342900">
              <a:buFont typeface="Arial"/>
              <a:buChar char="•"/>
            </a:pPr>
            <a:r>
              <a:rPr lang="en-US" sz="1950" dirty="0"/>
              <a:t>Diversity will shift the </a:t>
            </a:r>
            <a:r>
              <a:rPr lang="en-US" sz="1950" dirty="0" smtClean="0"/>
              <a:t>balance, </a:t>
            </a:r>
            <a:r>
              <a:rPr lang="en-US" sz="1950" dirty="0"/>
              <a:t>the playing field toward defenders rather than attackers</a:t>
            </a:r>
          </a:p>
          <a:p>
            <a:pPr marL="342900" indent="-342900">
              <a:buFont typeface="Arial"/>
              <a:buChar char="•"/>
            </a:pPr>
            <a:r>
              <a:rPr lang="en-US" sz="1950" dirty="0"/>
              <a:t>Information security becoming less focused on technology, more focused on people</a:t>
            </a:r>
          </a:p>
          <a:p>
            <a:pPr marL="342900" indent="-342900">
              <a:buFont typeface="Arial"/>
              <a:buChar char="•"/>
            </a:pPr>
            <a:r>
              <a:rPr lang="en-US" sz="1950" dirty="0"/>
              <a:t>Evolve from technical operational focus to more comprehensive, risk-based business orientation</a:t>
            </a:r>
          </a:p>
          <a:p>
            <a:pPr marL="342900" indent="-342900">
              <a:buFont typeface="Arial"/>
              <a:buChar char="•"/>
            </a:pPr>
            <a:r>
              <a:rPr lang="en-US" sz="1950" dirty="0"/>
              <a:t>Effective transformation will require advocacy of continuous education, community building and ability to balance subtleties of risk and business objectives</a:t>
            </a:r>
          </a:p>
          <a:p>
            <a:pPr marL="342900" indent="-342900">
              <a:buFont typeface="Arial"/>
              <a:buChar char="•"/>
            </a:pPr>
            <a:r>
              <a:rPr lang="en-US" sz="1950" dirty="0"/>
              <a:t>Crucial to increase the number of women</a:t>
            </a:r>
          </a:p>
          <a:p>
            <a:pPr lvl="1">
              <a:buFont typeface="Wingdings" panose="05000000000000000000" pitchFamily="2" charset="2"/>
              <a:buChar char="Ø"/>
            </a:pPr>
            <a:endParaRPr lang="en-US" i="1" dirty="0" smtClean="0"/>
          </a:p>
        </p:txBody>
      </p:sp>
      <p:pic>
        <p:nvPicPr>
          <p:cNvPr id="7" name="Picture 6"/>
          <p:cNvPicPr>
            <a:picLocks noChangeAspect="1"/>
          </p:cNvPicPr>
          <p:nvPr/>
        </p:nvPicPr>
        <p:blipFill>
          <a:blip r:embed="rId3"/>
          <a:stretch>
            <a:fillRect/>
          </a:stretch>
        </p:blipFill>
        <p:spPr>
          <a:xfrm>
            <a:off x="5657850" y="1619250"/>
            <a:ext cx="3333750" cy="2867025"/>
          </a:xfrm>
          <a:prstGeom prst="rect">
            <a:avLst/>
          </a:prstGeom>
        </p:spPr>
      </p:pic>
      <p:sp>
        <p:nvSpPr>
          <p:cNvPr id="8" name="Rectangle 7"/>
          <p:cNvSpPr/>
          <p:nvPr/>
        </p:nvSpPr>
        <p:spPr>
          <a:xfrm>
            <a:off x="6286500" y="4400550"/>
            <a:ext cx="2114550"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4" descr="ISE Talent 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50" y="2743200"/>
            <a:ext cx="2514600" cy="2348029"/>
          </a:xfrm>
          <a:prstGeom prst="rect">
            <a:avLst/>
          </a:prstGeom>
        </p:spPr>
      </p:pic>
    </p:spTree>
    <p:extLst>
      <p:ext uri="{BB962C8B-B14F-4D97-AF65-F5344CB8AC3E}">
        <p14:creationId xmlns:p14="http://schemas.microsoft.com/office/powerpoint/2010/main" val="189175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86350" y="2286000"/>
            <a:ext cx="3829050" cy="3257550"/>
          </a:xfrm>
        </p:spPr>
        <p:txBody>
          <a:bodyPr>
            <a:normAutofit/>
          </a:bodyPr>
          <a:lstStyle/>
          <a:p>
            <a:pPr marL="562342" lvl="1" indent="-342892">
              <a:buFont typeface="Wingdings" charset="2"/>
              <a:buChar char="ü"/>
            </a:pPr>
            <a:endParaRPr lang="en-US" dirty="0" smtClean="0"/>
          </a:p>
          <a:p>
            <a:pPr marL="342892" indent="-342892">
              <a:buFont typeface="Wingdings" charset="2"/>
              <a:buChar char="ü"/>
            </a:pPr>
            <a:endParaRPr lang="en-US" dirty="0"/>
          </a:p>
          <a:p>
            <a:pPr marL="0" indent="0">
              <a:buNone/>
            </a:pPr>
            <a:endParaRPr lang="en-US" dirty="0"/>
          </a:p>
          <a:p>
            <a:pPr marL="0" indent="0">
              <a:buNone/>
            </a:pPr>
            <a:endParaRPr lang="en-US" dirty="0" smtClean="0"/>
          </a:p>
        </p:txBody>
      </p:sp>
      <p:sp>
        <p:nvSpPr>
          <p:cNvPr id="9" name="Rectangle 8"/>
          <p:cNvSpPr/>
          <p:nvPr/>
        </p:nvSpPr>
        <p:spPr>
          <a:xfrm>
            <a:off x="466726" y="1443990"/>
            <a:ext cx="5019675" cy="4114800"/>
          </a:xfrm>
          <a:prstGeom prst="rect">
            <a:avLst/>
          </a:prstGeom>
        </p:spPr>
        <p:txBody>
          <a:bodyPr wrap="square">
            <a:noAutofit/>
          </a:bodyPr>
          <a:lstStyle/>
          <a:p>
            <a:pPr marL="342900" indent="-342900">
              <a:spcAft>
                <a:spcPts val="450"/>
              </a:spcAft>
              <a:buClr>
                <a:schemeClr val="accent2"/>
              </a:buClr>
              <a:buFont typeface="Arial"/>
              <a:buChar char="•"/>
            </a:pPr>
            <a:r>
              <a:rPr lang="en-US" dirty="0">
                <a:latin typeface="Calibri" panose="020F0502020204030204" pitchFamily="34" charset="0"/>
                <a:ea typeface="Calibri" panose="020F0502020204030204" pitchFamily="34" charset="0"/>
                <a:cs typeface="Times New Roman" panose="02020603050405020304" pitchFamily="18" charset="0"/>
              </a:rPr>
              <a:t>Have the skills and perspectives that align with the traits needed to transform the direction, operating practices, and priorities of security organizations</a:t>
            </a:r>
          </a:p>
          <a:p>
            <a:pPr marL="342900" indent="-342900">
              <a:spcAft>
                <a:spcPts val="450"/>
              </a:spcAft>
              <a:buClr>
                <a:schemeClr val="accent2"/>
              </a:buClr>
              <a:buFont typeface="Arial"/>
              <a:buChar char="•"/>
            </a:pPr>
            <a:r>
              <a:rPr lang="en-US" dirty="0">
                <a:latin typeface="Calibri" panose="020F0502020204030204" pitchFamily="34" charset="0"/>
                <a:ea typeface="Calibri" panose="020F0502020204030204" pitchFamily="34" charset="0"/>
                <a:cs typeface="Times New Roman" panose="02020603050405020304" pitchFamily="18" charset="0"/>
              </a:rPr>
              <a:t>Growing importance of communication, multifactorial analytics capabilities, empathy skills </a:t>
            </a:r>
          </a:p>
          <a:p>
            <a:pPr marL="342900" indent="-342900">
              <a:spcAft>
                <a:spcPts val="450"/>
              </a:spcAft>
              <a:buClr>
                <a:schemeClr val="accent2"/>
              </a:buClr>
              <a:buFont typeface="Arial"/>
              <a:buChar char="•"/>
            </a:pPr>
            <a:r>
              <a:rPr lang="en-US" dirty="0">
                <a:latin typeface="Calibri" panose="020F0502020204030204" pitchFamily="34" charset="0"/>
                <a:ea typeface="Calibri" panose="020F0502020204030204" pitchFamily="34" charset="0"/>
                <a:cs typeface="Times New Roman" panose="02020603050405020304" pitchFamily="18" charset="0"/>
              </a:rPr>
              <a:t>Cross-organizational relationship building and collaboration</a:t>
            </a:r>
          </a:p>
          <a:p>
            <a:pPr marL="342900" indent="-342900">
              <a:spcAft>
                <a:spcPts val="450"/>
              </a:spcAft>
              <a:buClr>
                <a:schemeClr val="accent2"/>
              </a:buClr>
              <a:buFont typeface="Arial"/>
              <a:buChar char="•"/>
            </a:pPr>
            <a:r>
              <a:rPr lang="en-US" dirty="0">
                <a:latin typeface="Calibri" panose="020F0502020204030204" pitchFamily="34" charset="0"/>
                <a:ea typeface="Calibri" panose="020F0502020204030204" pitchFamily="34" charset="0"/>
                <a:cs typeface="Times New Roman" panose="02020603050405020304" pitchFamily="18" charset="0"/>
              </a:rPr>
              <a:t>More likely to engage in people development, participative decision-making and other leadership activities that help companies succeed</a:t>
            </a:r>
          </a:p>
          <a:p>
            <a:pPr marL="342900" indent="-342900">
              <a:spcAft>
                <a:spcPts val="450"/>
              </a:spcAft>
              <a:buClr>
                <a:schemeClr val="accent2"/>
              </a:buClr>
              <a:buFont typeface="Arial"/>
              <a:buChar char="•"/>
            </a:pPr>
            <a:r>
              <a:rPr lang="en-US" dirty="0">
                <a:latin typeface="Calibri" panose="020F0502020204030204" pitchFamily="34" charset="0"/>
                <a:ea typeface="Calibri" panose="020F0502020204030204" pitchFamily="34" charset="0"/>
                <a:cs typeface="Times New Roman" panose="02020603050405020304" pitchFamily="18" charset="0"/>
              </a:rPr>
              <a:t>If half of technology users are women, it only makes sense for leadership in technology and security to be reflective of this.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omputer security concept in word tag cloud on white background Stock Photo - 1666319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524000"/>
            <a:ext cx="4200525" cy="3207069"/>
          </a:xfrm>
          <a:prstGeom prst="ellipse">
            <a:avLst/>
          </a:prstGeom>
          <a:ln>
            <a:noFill/>
          </a:ln>
          <a:effectLst>
            <a:softEdge rad="112500"/>
          </a:effectLst>
        </p:spPr>
      </p:pic>
      <p:pic>
        <p:nvPicPr>
          <p:cNvPr id="7" name="Picture 6" descr="C:\Users\Sszanne\AppData\Local\Microsoft\Windows\Temporary Internet Files\Content.Outlook\9PZPT8A6\CIMG0060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162549" y="2305052"/>
            <a:ext cx="4076699" cy="2819399"/>
          </a:xfrm>
          <a:prstGeom prst="ellipse">
            <a:avLst/>
          </a:prstGeom>
          <a:ln>
            <a:noFill/>
          </a:ln>
          <a:effectLst>
            <a:softEdge rad="112500"/>
          </a:effectLst>
        </p:spPr>
      </p:pic>
      <p:sp>
        <p:nvSpPr>
          <p:cNvPr id="2" name="Title 1"/>
          <p:cNvSpPr>
            <a:spLocks noGrp="1"/>
          </p:cNvSpPr>
          <p:nvPr>
            <p:ph type="title"/>
          </p:nvPr>
        </p:nvSpPr>
        <p:spPr>
          <a:xfrm>
            <a:off x="1142998" y="286605"/>
            <a:ext cx="7988302" cy="780196"/>
          </a:xfrm>
        </p:spPr>
        <p:txBody>
          <a:bodyPr>
            <a:normAutofit/>
          </a:bodyPr>
          <a:lstStyle/>
          <a:p>
            <a:r>
              <a:rPr lang="en-US" sz="3200" dirty="0" smtClean="0"/>
              <a:t>Women are the Agents of Change</a:t>
            </a:r>
            <a:endParaRPr lang="en-US" sz="3200" dirty="0"/>
          </a:p>
        </p:txBody>
      </p:sp>
    </p:spTree>
    <p:extLst>
      <p:ext uri="{BB962C8B-B14F-4D97-AF65-F5344CB8AC3E}">
        <p14:creationId xmlns:p14="http://schemas.microsoft.com/office/powerpoint/2010/main" val="397570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2580"/>
            <a:ext cx="9144000" cy="617220"/>
          </a:xfrm>
        </p:spPr>
        <p:txBody>
          <a:bodyPr/>
          <a:lstStyle/>
          <a:p>
            <a:pPr algn="ctr"/>
            <a:r>
              <a:rPr lang="en-US" sz="4400" b="1" dirty="0"/>
              <a:t>Why choose a career in security?</a:t>
            </a:r>
          </a:p>
        </p:txBody>
      </p:sp>
      <p:pic>
        <p:nvPicPr>
          <p:cNvPr id="3" name="Picture 2" descr="ISE Talent 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215" y="457200"/>
            <a:ext cx="4126785" cy="3955312"/>
          </a:xfrm>
          <a:prstGeom prst="rect">
            <a:avLst/>
          </a:prstGeom>
        </p:spPr>
      </p:pic>
    </p:spTree>
    <p:extLst>
      <p:ext uri="{BB962C8B-B14F-4D97-AF65-F5344CB8AC3E}">
        <p14:creationId xmlns:p14="http://schemas.microsoft.com/office/powerpoint/2010/main" val="2283154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S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50605"/>
            <a:ext cx="3480955" cy="3907195"/>
          </a:xfrm>
          <a:prstGeom prst="rect">
            <a:avLst/>
          </a:prstGeom>
        </p:spPr>
      </p:pic>
      <p:sp>
        <p:nvSpPr>
          <p:cNvPr id="2" name="Title 1"/>
          <p:cNvSpPr>
            <a:spLocks noGrp="1"/>
          </p:cNvSpPr>
          <p:nvPr>
            <p:ph type="title"/>
          </p:nvPr>
        </p:nvSpPr>
        <p:spPr/>
        <p:txBody>
          <a:bodyPr>
            <a:normAutofit/>
          </a:bodyPr>
          <a:lstStyle/>
          <a:p>
            <a:r>
              <a:rPr lang="en-US" dirty="0"/>
              <a:t>InfoSec is a </a:t>
            </a:r>
            <a:r>
              <a:rPr lang="en-US" dirty="0" smtClean="0">
                <a:solidFill>
                  <a:srgbClr val="FF912F"/>
                </a:solidFill>
              </a:rPr>
              <a:t>HOT </a:t>
            </a:r>
            <a:r>
              <a:rPr lang="en-US" dirty="0"/>
              <a:t>Career!</a:t>
            </a:r>
          </a:p>
        </p:txBody>
      </p:sp>
      <p:sp>
        <p:nvSpPr>
          <p:cNvPr id="4" name="Content Placeholder 3"/>
          <p:cNvSpPr>
            <a:spLocks noGrp="1"/>
          </p:cNvSpPr>
          <p:nvPr>
            <p:ph idx="1"/>
          </p:nvPr>
        </p:nvSpPr>
        <p:spPr>
          <a:xfrm>
            <a:off x="2686050" y="1771650"/>
            <a:ext cx="6286500" cy="4000500"/>
          </a:xfrm>
        </p:spPr>
        <p:txBody>
          <a:bodyPr>
            <a:normAutofit fontScale="92500" lnSpcReduction="20000"/>
          </a:bodyPr>
          <a:lstStyle/>
          <a:p>
            <a:pPr marL="0" indent="0" algn="r">
              <a:lnSpc>
                <a:spcPct val="110000"/>
              </a:lnSpc>
              <a:spcBef>
                <a:spcPts val="0"/>
              </a:spcBef>
              <a:buNone/>
            </a:pPr>
            <a:r>
              <a:rPr lang="en-US" dirty="0" smtClean="0"/>
              <a:t>Information security jobs are expected to grow by 53% by 2018     </a:t>
            </a:r>
          </a:p>
          <a:p>
            <a:pPr marL="0" indent="0" algn="r">
              <a:lnSpc>
                <a:spcPct val="110000"/>
              </a:lnSpc>
              <a:spcBef>
                <a:spcPts val="0"/>
              </a:spcBef>
              <a:buNone/>
            </a:pPr>
            <a:r>
              <a:rPr lang="en-US" sz="1200" i="1" dirty="0">
                <a:solidFill>
                  <a:srgbClr val="FF912F"/>
                </a:solidFill>
              </a:rPr>
              <a:t>Bureau of Labor Statistics</a:t>
            </a:r>
          </a:p>
          <a:p>
            <a:pPr marL="0" indent="0" algn="r">
              <a:lnSpc>
                <a:spcPct val="100000"/>
              </a:lnSpc>
              <a:spcBef>
                <a:spcPts val="0"/>
              </a:spcBef>
              <a:spcAft>
                <a:spcPts val="0"/>
              </a:spcAft>
              <a:buNone/>
            </a:pPr>
            <a:endParaRPr lang="en-US" sz="1200" i="1" dirty="0">
              <a:solidFill>
                <a:srgbClr val="FF912F"/>
              </a:solidFill>
            </a:endParaRPr>
          </a:p>
          <a:p>
            <a:pPr marL="0" indent="0" algn="r">
              <a:lnSpc>
                <a:spcPct val="100000"/>
              </a:lnSpc>
              <a:spcBef>
                <a:spcPts val="0"/>
              </a:spcBef>
              <a:spcAft>
                <a:spcPts val="0"/>
              </a:spcAft>
              <a:buNone/>
            </a:pPr>
            <a:endParaRPr lang="en-US" sz="900" i="1" dirty="0"/>
          </a:p>
          <a:p>
            <a:pPr marL="0" indent="0" algn="r">
              <a:lnSpc>
                <a:spcPct val="100000"/>
              </a:lnSpc>
              <a:spcBef>
                <a:spcPts val="0"/>
              </a:spcBef>
              <a:spcAft>
                <a:spcPts val="0"/>
              </a:spcAft>
              <a:buNone/>
            </a:pPr>
            <a:r>
              <a:rPr lang="en-US" dirty="0" smtClean="0"/>
              <a:t>25% of all organizations have a problematic shortage of information security skills</a:t>
            </a:r>
            <a:endParaRPr lang="en-US" dirty="0"/>
          </a:p>
          <a:p>
            <a:pPr marL="0" indent="0" algn="r">
              <a:lnSpc>
                <a:spcPct val="100000"/>
              </a:lnSpc>
              <a:spcBef>
                <a:spcPts val="0"/>
              </a:spcBef>
              <a:spcAft>
                <a:spcPts val="0"/>
              </a:spcAft>
              <a:buNone/>
            </a:pPr>
            <a:r>
              <a:rPr lang="en-US" sz="1200" i="1" dirty="0">
                <a:solidFill>
                  <a:srgbClr val="FF912F"/>
                </a:solidFill>
              </a:rPr>
              <a:t>Network World 2014</a:t>
            </a:r>
          </a:p>
          <a:p>
            <a:pPr marL="0" indent="0" algn="r">
              <a:lnSpc>
                <a:spcPct val="100000"/>
              </a:lnSpc>
              <a:spcBef>
                <a:spcPts val="0"/>
              </a:spcBef>
              <a:spcAft>
                <a:spcPts val="0"/>
              </a:spcAft>
              <a:buNone/>
            </a:pPr>
            <a:endParaRPr lang="en-US" sz="900" i="1" dirty="0">
              <a:solidFill>
                <a:srgbClr val="FF912F"/>
              </a:solidFill>
            </a:endParaRPr>
          </a:p>
          <a:p>
            <a:pPr marL="0" indent="0" algn="r">
              <a:lnSpc>
                <a:spcPct val="100000"/>
              </a:lnSpc>
              <a:spcBef>
                <a:spcPts val="0"/>
              </a:spcBef>
              <a:spcAft>
                <a:spcPts val="0"/>
              </a:spcAft>
              <a:buNone/>
            </a:pPr>
            <a:r>
              <a:rPr lang="en-US" dirty="0" smtClean="0"/>
              <a:t>Among the most sought-after professionals in the tech sector with demand for workers in cyber security field outpacing  the other IT jobs by a wide margin</a:t>
            </a:r>
            <a:endParaRPr lang="en-US" dirty="0"/>
          </a:p>
          <a:p>
            <a:pPr marL="0" indent="0" algn="r">
              <a:lnSpc>
                <a:spcPct val="100000"/>
              </a:lnSpc>
              <a:spcBef>
                <a:spcPts val="0"/>
              </a:spcBef>
              <a:spcAft>
                <a:spcPts val="0"/>
              </a:spcAft>
              <a:buNone/>
            </a:pPr>
            <a:r>
              <a:rPr lang="en-US" sz="1200" i="1" dirty="0">
                <a:solidFill>
                  <a:srgbClr val="FF912F"/>
                </a:solidFill>
              </a:rPr>
              <a:t>CIO Magazine 2014</a:t>
            </a:r>
          </a:p>
          <a:p>
            <a:pPr marL="0" indent="0" algn="r">
              <a:lnSpc>
                <a:spcPct val="100000"/>
              </a:lnSpc>
              <a:spcBef>
                <a:spcPts val="0"/>
              </a:spcBef>
              <a:spcAft>
                <a:spcPts val="0"/>
              </a:spcAft>
              <a:buNone/>
            </a:pPr>
            <a:endParaRPr lang="en-US" sz="1200" i="1" dirty="0">
              <a:solidFill>
                <a:srgbClr val="FF912F"/>
              </a:solidFill>
            </a:endParaRPr>
          </a:p>
          <a:p>
            <a:pPr marL="0" indent="0" algn="r">
              <a:lnSpc>
                <a:spcPct val="100000"/>
              </a:lnSpc>
              <a:spcBef>
                <a:spcPts val="0"/>
              </a:spcBef>
              <a:spcAft>
                <a:spcPts val="0"/>
              </a:spcAft>
              <a:buNone/>
            </a:pPr>
            <a:r>
              <a:rPr lang="en-US" dirty="0" smtClean="0"/>
              <a:t>Demand for cyber security profs has grown more than 3.5x faster than the demand for other IT jobs over the past 5 years and more than 12x faster  than the demand for all other non-IT jobs. Current staffing shortages are estimated between 20,000 and 40,000 and are expected  to continue for years.</a:t>
            </a:r>
            <a:r>
              <a:rPr lang="en-US" sz="1200" dirty="0"/>
              <a:t>	 </a:t>
            </a:r>
          </a:p>
          <a:p>
            <a:pPr marL="0" indent="0" algn="r">
              <a:lnSpc>
                <a:spcPct val="100000"/>
              </a:lnSpc>
              <a:spcBef>
                <a:spcPts val="0"/>
              </a:spcBef>
              <a:spcAft>
                <a:spcPts val="0"/>
              </a:spcAft>
              <a:buNone/>
            </a:pPr>
            <a:r>
              <a:rPr lang="en-US" sz="1125" i="1" dirty="0">
                <a:solidFill>
                  <a:srgbClr val="FF912F"/>
                </a:solidFill>
              </a:rPr>
              <a:t>Burning Glass Internationa</a:t>
            </a:r>
            <a:r>
              <a:rPr lang="en-US" sz="825" i="1" dirty="0">
                <a:solidFill>
                  <a:srgbClr val="FF912F"/>
                </a:solidFill>
              </a:rPr>
              <a:t>l</a:t>
            </a:r>
          </a:p>
          <a:p>
            <a:pPr marL="0" indent="0" algn="r">
              <a:lnSpc>
                <a:spcPct val="100000"/>
              </a:lnSpc>
              <a:spcBef>
                <a:spcPts val="0"/>
              </a:spcBef>
              <a:spcAft>
                <a:spcPts val="0"/>
              </a:spcAft>
              <a:buNone/>
            </a:pPr>
            <a:endParaRPr lang="en-US" sz="1200" i="1" dirty="0">
              <a:solidFill>
                <a:srgbClr val="FF912F"/>
              </a:solidFill>
            </a:endParaRPr>
          </a:p>
          <a:p>
            <a:pPr marL="0" indent="0" algn="r">
              <a:lnSpc>
                <a:spcPct val="100000"/>
              </a:lnSpc>
              <a:spcBef>
                <a:spcPts val="0"/>
              </a:spcBef>
              <a:spcAft>
                <a:spcPts val="0"/>
              </a:spcAft>
              <a:buNone/>
            </a:pPr>
            <a:endParaRPr lang="en-US" sz="1200" i="1" dirty="0">
              <a:solidFill>
                <a:srgbClr val="FF912F"/>
              </a:solidFill>
            </a:endParaRPr>
          </a:p>
          <a:p>
            <a:pPr marL="0" indent="0" algn="r">
              <a:lnSpc>
                <a:spcPct val="100000"/>
              </a:lnSpc>
              <a:spcBef>
                <a:spcPts val="0"/>
              </a:spcBef>
              <a:spcAft>
                <a:spcPts val="0"/>
              </a:spcAft>
              <a:buNone/>
            </a:pPr>
            <a:endParaRPr lang="en-US" sz="1050" i="1" dirty="0"/>
          </a:p>
        </p:txBody>
      </p:sp>
      <p:pic>
        <p:nvPicPr>
          <p:cNvPr id="8" name="Picture 7" descr="http://humancapitalist.com/wordpress/wp-content/uploads/2013/07/hire-me.jpg"/>
          <p:cNvPicPr/>
          <p:nvPr/>
        </p:nvPicPr>
        <p:blipFill>
          <a:blip r:embed="rId4">
            <a:extLst>
              <a:ext uri="{28A0092B-C50C-407E-A947-70E740481C1C}">
                <a14:useLocalDpi xmlns:a14="http://schemas.microsoft.com/office/drawing/2010/main" val="0"/>
              </a:ext>
            </a:extLst>
          </a:blip>
          <a:srcRect/>
          <a:stretch>
            <a:fillRect/>
          </a:stretch>
        </p:blipFill>
        <p:spPr bwMode="auto">
          <a:xfrm>
            <a:off x="742950" y="3505200"/>
            <a:ext cx="2000250" cy="1371600"/>
          </a:xfrm>
          <a:prstGeom prst="rect">
            <a:avLst/>
          </a:prstGeom>
          <a:noFill/>
          <a:ln>
            <a:noFill/>
          </a:ln>
        </p:spPr>
      </p:pic>
    </p:spTree>
    <p:extLst>
      <p:ext uri="{BB962C8B-B14F-4D97-AF65-F5344CB8AC3E}">
        <p14:creationId xmlns:p14="http://schemas.microsoft.com/office/powerpoint/2010/main" val="36262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a Career in Security</a:t>
            </a:r>
            <a:endParaRPr lang="en-US" dirty="0"/>
          </a:p>
        </p:txBody>
      </p:sp>
      <p:sp>
        <p:nvSpPr>
          <p:cNvPr id="3" name="Content Placeholder 2"/>
          <p:cNvSpPr>
            <a:spLocks noGrp="1"/>
          </p:cNvSpPr>
          <p:nvPr>
            <p:ph idx="1"/>
          </p:nvPr>
        </p:nvSpPr>
        <p:spPr>
          <a:xfrm>
            <a:off x="3048000" y="1295400"/>
            <a:ext cx="5867400" cy="5181600"/>
          </a:xfrm>
        </p:spPr>
        <p:txBody>
          <a:bodyPr>
            <a:noAutofit/>
          </a:bodyPr>
          <a:lstStyle/>
          <a:p>
            <a:pPr marL="342900" indent="-342900">
              <a:buClr>
                <a:srgbClr val="FF912F"/>
              </a:buClr>
              <a:buFont typeface="Wingdings" charset="2"/>
              <a:buChar char="ü"/>
            </a:pPr>
            <a:r>
              <a:rPr lang="en-US" sz="2400" b="1" dirty="0">
                <a:solidFill>
                  <a:schemeClr val="tx1"/>
                </a:solidFill>
              </a:rPr>
              <a:t>Growing Demand</a:t>
            </a:r>
          </a:p>
          <a:p>
            <a:pPr marL="685800" lvl="1" indent="-342900">
              <a:buFont typeface="Wingdings" charset="2"/>
              <a:buChar char="§"/>
            </a:pPr>
            <a:r>
              <a:rPr lang="en-US" sz="1800" dirty="0">
                <a:solidFill>
                  <a:schemeClr val="tx1"/>
                </a:solidFill>
              </a:rPr>
              <a:t>Companies are starting to take information security very seriously</a:t>
            </a:r>
          </a:p>
          <a:p>
            <a:pPr marL="685800" lvl="1" indent="-342900">
              <a:buFont typeface="Wingdings" charset="2"/>
              <a:buChar char="§"/>
            </a:pPr>
            <a:r>
              <a:rPr lang="en-US" sz="1800" dirty="0">
                <a:solidFill>
                  <a:schemeClr val="tx1"/>
                </a:solidFill>
              </a:rPr>
              <a:t>Stability - low unemployment</a:t>
            </a:r>
          </a:p>
          <a:p>
            <a:pPr marL="685800" lvl="1" indent="-342900">
              <a:buFont typeface="Wingdings" charset="2"/>
              <a:buChar char="§"/>
            </a:pPr>
            <a:r>
              <a:rPr lang="en-US" sz="1800" dirty="0">
                <a:solidFill>
                  <a:schemeClr val="tx1"/>
                </a:solidFill>
              </a:rPr>
              <a:t>High compensation</a:t>
            </a:r>
          </a:p>
          <a:p>
            <a:pPr marL="381000" indent="-381000">
              <a:buClr>
                <a:srgbClr val="FF912F"/>
              </a:buClr>
              <a:buFont typeface="Wingdings" charset="2"/>
              <a:buChar char="ü"/>
            </a:pPr>
            <a:r>
              <a:rPr lang="en-US" sz="2400" b="1" dirty="0">
                <a:solidFill>
                  <a:schemeClr val="tx1"/>
                </a:solidFill>
              </a:rPr>
              <a:t>Significant Impact</a:t>
            </a:r>
          </a:p>
          <a:p>
            <a:pPr marL="647700" lvl="1" indent="-342900">
              <a:buFont typeface="Wingdings" charset="2"/>
              <a:buChar char="§"/>
            </a:pPr>
            <a:r>
              <a:rPr lang="en-US" sz="1800" dirty="0">
                <a:solidFill>
                  <a:schemeClr val="tx1"/>
                </a:solidFill>
              </a:rPr>
              <a:t>Mission critical roles</a:t>
            </a:r>
          </a:p>
          <a:p>
            <a:pPr marL="647700" lvl="1" indent="-342900">
              <a:buFont typeface="Wingdings" charset="2"/>
              <a:buChar char="§"/>
            </a:pPr>
            <a:r>
              <a:rPr lang="en-US" sz="1800" dirty="0">
                <a:solidFill>
                  <a:schemeClr val="tx1"/>
                </a:solidFill>
              </a:rPr>
              <a:t>Field is diverse</a:t>
            </a:r>
          </a:p>
          <a:p>
            <a:pPr marL="647700" lvl="1" indent="-342900">
              <a:buFont typeface="Wingdings" charset="2"/>
              <a:buChar char="§"/>
            </a:pPr>
            <a:r>
              <a:rPr lang="en-US" sz="1800" dirty="0">
                <a:solidFill>
                  <a:schemeClr val="tx1"/>
                </a:solidFill>
              </a:rPr>
              <a:t>You get to make the rules</a:t>
            </a:r>
          </a:p>
          <a:p>
            <a:pPr marL="647700" lvl="1" indent="-342900">
              <a:buFont typeface="Wingdings" charset="2"/>
              <a:buChar char="§"/>
            </a:pPr>
            <a:r>
              <a:rPr lang="en-US" sz="1800" dirty="0">
                <a:solidFill>
                  <a:schemeClr val="tx1"/>
                </a:solidFill>
              </a:rPr>
              <a:t>Your work is meaningful</a:t>
            </a:r>
          </a:p>
          <a:p>
            <a:pPr marL="647700" lvl="1" indent="-342900">
              <a:buFont typeface="Wingdings" charset="2"/>
              <a:buChar char="§"/>
            </a:pPr>
            <a:r>
              <a:rPr lang="en-US" sz="1800" dirty="0">
                <a:solidFill>
                  <a:schemeClr val="tx1"/>
                </a:solidFill>
              </a:rPr>
              <a:t>Consistent and evolving challenges</a:t>
            </a:r>
          </a:p>
          <a:p>
            <a:pPr lvl="1">
              <a:buFont typeface="Wingdings" panose="05000000000000000000" pitchFamily="2" charset="2"/>
              <a:buChar char="Ø"/>
            </a:pPr>
            <a:endParaRPr lang="en-US" i="1" dirty="0" smtClean="0"/>
          </a:p>
        </p:txBody>
      </p:sp>
      <p:pic>
        <p:nvPicPr>
          <p:cNvPr id="4" name="Picture 3"/>
          <p:cNvPicPr>
            <a:picLocks noChangeAspect="1"/>
          </p:cNvPicPr>
          <p:nvPr/>
        </p:nvPicPr>
        <p:blipFill>
          <a:blip r:embed="rId3"/>
          <a:stretch>
            <a:fillRect/>
          </a:stretch>
        </p:blipFill>
        <p:spPr>
          <a:xfrm>
            <a:off x="114636" y="2133600"/>
            <a:ext cx="2722633" cy="1809750"/>
          </a:xfrm>
          <a:prstGeom prst="ellipse">
            <a:avLst/>
          </a:prstGeom>
          <a:ln>
            <a:noFill/>
          </a:ln>
          <a:effectLst>
            <a:softEdge rad="112500"/>
          </a:effectLst>
        </p:spPr>
      </p:pic>
    </p:spTree>
    <p:extLst>
      <p:ext uri="{BB962C8B-B14F-4D97-AF65-F5344CB8AC3E}">
        <p14:creationId xmlns:p14="http://schemas.microsoft.com/office/powerpoint/2010/main" val="3726396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Wide Array of Opportunities</a:t>
            </a:r>
          </a:p>
        </p:txBody>
      </p:sp>
      <p:sp>
        <p:nvSpPr>
          <p:cNvPr id="3" name="Content Placeholder 2"/>
          <p:cNvSpPr>
            <a:spLocks noGrp="1"/>
          </p:cNvSpPr>
          <p:nvPr>
            <p:ph idx="1"/>
          </p:nvPr>
        </p:nvSpPr>
        <p:spPr>
          <a:xfrm>
            <a:off x="2650490" y="1295400"/>
            <a:ext cx="6400800" cy="3714750"/>
          </a:xfrm>
        </p:spPr>
        <p:txBody>
          <a:bodyPr>
            <a:noAutofit/>
          </a:bodyPr>
          <a:lstStyle/>
          <a:p>
            <a:pPr lvl="0"/>
            <a:r>
              <a:rPr lang="en-US" b="1" dirty="0">
                <a:solidFill>
                  <a:schemeClr val="tx1"/>
                </a:solidFill>
              </a:rPr>
              <a:t>Leadership:  </a:t>
            </a:r>
            <a:r>
              <a:rPr lang="en-US" dirty="0">
                <a:solidFill>
                  <a:schemeClr val="tx1"/>
                </a:solidFill>
              </a:rPr>
              <a:t>CISO, CSO, CIO</a:t>
            </a:r>
          </a:p>
          <a:p>
            <a:pPr lvl="0"/>
            <a:r>
              <a:rPr lang="en-US" b="1" dirty="0">
                <a:solidFill>
                  <a:schemeClr val="tx1"/>
                </a:solidFill>
              </a:rPr>
              <a:t>Management:  </a:t>
            </a:r>
            <a:r>
              <a:rPr lang="en-US" dirty="0">
                <a:solidFill>
                  <a:schemeClr val="tx1"/>
                </a:solidFill>
              </a:rPr>
              <a:t>Information Security, Risk, Fraud, Audit, Compliance, Program, Project, Services</a:t>
            </a:r>
          </a:p>
          <a:p>
            <a:pPr lvl="0"/>
            <a:r>
              <a:rPr lang="en-US" b="1" dirty="0">
                <a:solidFill>
                  <a:schemeClr val="tx1"/>
                </a:solidFill>
              </a:rPr>
              <a:t>Auditor</a:t>
            </a:r>
            <a:r>
              <a:rPr lang="en-US" dirty="0">
                <a:solidFill>
                  <a:schemeClr val="tx1"/>
                </a:solidFill>
              </a:rPr>
              <a:t>: Governance Analyst, Risk Analyst, Compliance Analyst</a:t>
            </a:r>
          </a:p>
          <a:p>
            <a:pPr lvl="0"/>
            <a:r>
              <a:rPr lang="en-US" b="1" dirty="0">
                <a:solidFill>
                  <a:schemeClr val="tx1"/>
                </a:solidFill>
              </a:rPr>
              <a:t>Security Principle: </a:t>
            </a:r>
            <a:r>
              <a:rPr lang="en-US" dirty="0">
                <a:solidFill>
                  <a:schemeClr val="tx1"/>
                </a:solidFill>
              </a:rPr>
              <a:t>Security Architect, Engineer, Analyst, Administrator</a:t>
            </a:r>
          </a:p>
          <a:p>
            <a:pPr lvl="0"/>
            <a:r>
              <a:rPr lang="en-US" b="1" dirty="0">
                <a:solidFill>
                  <a:schemeClr val="tx1"/>
                </a:solidFill>
              </a:rPr>
              <a:t>Specialty Roles: </a:t>
            </a:r>
            <a:r>
              <a:rPr lang="en-US" dirty="0">
                <a:solidFill>
                  <a:schemeClr val="tx1"/>
                </a:solidFill>
              </a:rPr>
              <a:t>Security Assurance, Penetration Tester, Forensics and Litigation Support, Threat Intelligence, Application Security, Security Software Developer, Identity Management, Cryptographer</a:t>
            </a:r>
          </a:p>
          <a:p>
            <a:pPr lvl="0"/>
            <a:r>
              <a:rPr lang="en-US" b="1" dirty="0" smtClean="0">
                <a:solidFill>
                  <a:schemeClr val="tx1"/>
                </a:solidFill>
              </a:rPr>
              <a:t>Solution </a:t>
            </a:r>
            <a:r>
              <a:rPr lang="en-US" b="1" dirty="0">
                <a:solidFill>
                  <a:schemeClr val="tx1"/>
                </a:solidFill>
              </a:rPr>
              <a:t>Providers: </a:t>
            </a:r>
            <a:r>
              <a:rPr lang="en-US" dirty="0">
                <a:solidFill>
                  <a:schemeClr val="tx1"/>
                </a:solidFill>
              </a:rPr>
              <a:t>Leadership, Engineering, Development, Marketing</a:t>
            </a:r>
            <a:r>
              <a:rPr lang="en-US" dirty="0" smtClean="0">
                <a:solidFill>
                  <a:schemeClr val="tx1"/>
                </a:solidFill>
              </a:rPr>
              <a:t>, Sales, Product Management, Communications</a:t>
            </a:r>
            <a:endParaRPr lang="en-US" dirty="0">
              <a:solidFill>
                <a:schemeClr val="tx1"/>
              </a:solidFill>
            </a:endParaRPr>
          </a:p>
          <a:p>
            <a:pPr lvl="0"/>
            <a:r>
              <a:rPr lang="en-US" b="1" dirty="0" smtClean="0">
                <a:solidFill>
                  <a:schemeClr val="tx1"/>
                </a:solidFill>
              </a:rPr>
              <a:t>Business and Advisory: </a:t>
            </a:r>
            <a:r>
              <a:rPr lang="en-US" dirty="0" smtClean="0">
                <a:solidFill>
                  <a:schemeClr val="tx1"/>
                </a:solidFill>
              </a:rPr>
              <a:t>Entrepreneur</a:t>
            </a:r>
            <a:r>
              <a:rPr lang="en-US" dirty="0">
                <a:solidFill>
                  <a:schemeClr val="tx1"/>
                </a:solidFill>
              </a:rPr>
              <a:t>, </a:t>
            </a:r>
            <a:r>
              <a:rPr lang="en-US" dirty="0" smtClean="0">
                <a:solidFill>
                  <a:schemeClr val="tx1"/>
                </a:solidFill>
              </a:rPr>
              <a:t>Consultant</a:t>
            </a: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90" y="2000250"/>
            <a:ext cx="2624422" cy="1750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20140311-Momenta-TEN-Atlanta-009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3657600"/>
            <a:ext cx="2011680" cy="13395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4113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373545"/>
      </a:dk2>
      <a:lt2>
        <a:srgbClr val="CEDBE6"/>
      </a:lt2>
      <a:accent1>
        <a:srgbClr val="58B6C0"/>
      </a:accent1>
      <a:accent2>
        <a:srgbClr val="057C93"/>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8129</TotalTime>
  <Words>2317</Words>
  <Application>Microsoft Office PowerPoint</Application>
  <PresentationFormat>On-screen Show (4:3)</PresentationFormat>
  <Paragraphs>273</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MS Mincho</vt:lpstr>
      <vt:lpstr>Abadi MT Condensed Light</vt:lpstr>
      <vt:lpstr>Andale Mono</vt:lpstr>
      <vt:lpstr>Arial</vt:lpstr>
      <vt:lpstr>Calibri</vt:lpstr>
      <vt:lpstr>Calibri Light</vt:lpstr>
      <vt:lpstr>Courier New</vt:lpstr>
      <vt:lpstr>Lucida Grande</vt:lpstr>
      <vt:lpstr>Times New Roman</vt:lpstr>
      <vt:lpstr>Wingdings</vt:lpstr>
      <vt:lpstr>Retrospect</vt:lpstr>
      <vt:lpstr>PowerPoint Presentation</vt:lpstr>
      <vt:lpstr>My Story</vt:lpstr>
      <vt:lpstr>What did you want to be when you grew up?</vt:lpstr>
      <vt:lpstr>Information Security is Transforming</vt:lpstr>
      <vt:lpstr>Women are the Agents of Change</vt:lpstr>
      <vt:lpstr>Why choose a career in security?</vt:lpstr>
      <vt:lpstr>InfoSec is a HOT Career!</vt:lpstr>
      <vt:lpstr>Benefits of a Career in Security</vt:lpstr>
      <vt:lpstr>Wide Array of Opportunities</vt:lpstr>
      <vt:lpstr>$how Me the Money!</vt:lpstr>
      <vt:lpstr>So you want a career in InfoSec? How do you get there?</vt:lpstr>
      <vt:lpstr>Success is Found on Many Different Paths</vt:lpstr>
      <vt:lpstr>The Consulting Path: Shelbi Rombout</vt:lpstr>
      <vt:lpstr>The Sales &amp; Marketing Path: Denise Hayman</vt:lpstr>
      <vt:lpstr>The Audit Path: Julie Talbot-Hubbard</vt:lpstr>
      <vt:lpstr> The Tech-to-CISO Path: Anne Kuhns</vt:lpstr>
      <vt:lpstr>Being a woman gives you an edge</vt:lpstr>
      <vt:lpstr>Do Not Roll The Dice: Make a Plan!</vt:lpstr>
      <vt:lpstr>Advance Your Knowledge</vt:lpstr>
      <vt:lpstr>Top Schools for Cybersecurity</vt:lpstr>
      <vt:lpstr>Invest in Your Career</vt:lpstr>
      <vt:lpstr>Create Your Personal Brand</vt:lpstr>
      <vt:lpstr>Building Your Network</vt:lpstr>
      <vt:lpstr>Groups for Women in Security</vt:lpstr>
      <vt:lpstr>InfoSec Leadership: Making the Transition</vt:lpstr>
      <vt:lpstr>Know the Pieces to the Puzzle</vt:lpstr>
      <vt:lpstr>Tips for the Transition</vt:lpstr>
      <vt:lpstr>Integrity and Leadership</vt:lpstr>
      <vt:lpstr>If you take away one thing…</vt:lpstr>
      <vt:lpstr>Thank you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dc:creator>
  <cp:lastModifiedBy>Anita Erven</cp:lastModifiedBy>
  <cp:revision>477</cp:revision>
  <cp:lastPrinted>2014-11-11T00:12:11Z</cp:lastPrinted>
  <dcterms:created xsi:type="dcterms:W3CDTF">2012-12-10T20:16:00Z</dcterms:created>
  <dcterms:modified xsi:type="dcterms:W3CDTF">2014-11-13T20:48:58Z</dcterms:modified>
</cp:coreProperties>
</file>